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81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0000"/>
    <a:srgbClr val="A917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9C0B8-AA9D-4664-A584-6CC45F1E33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974355-DE01-4633-97A0-6065C0714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B30C1-AFBC-4486-854E-92FDC7BA9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3286-BBE2-44A8-8C9D-BF376DE62F7E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259EC-0A26-4362-A029-551A54AB0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0D13E-E8A1-4017-A117-35DB23DC2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7BF1-98F2-4205-BD1A-AA3C4D1CA0F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56815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BFD88-B076-4C08-A73E-B62F67E4C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E50882-2963-4618-A6D3-9C8662DEE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078DD-BBFE-4CB1-8B54-1C666EB36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3286-BBE2-44A8-8C9D-BF376DE62F7E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D8F36-9654-4B32-ABA2-C5C748A14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D3E42-0501-4F2C-957A-7A65CC4D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7BF1-98F2-4205-BD1A-AA3C4D1CA0F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5215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534EC6-6914-41C8-BC09-CA8DFF1303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DEE596-FA18-4A03-8A01-A2529A89A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44D12-A120-4973-94C2-DF34D852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3286-BBE2-44A8-8C9D-BF376DE62F7E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D1DF1-FD1A-4F54-9962-282DA2421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D7F78-B795-40B7-BBAC-EEC79231A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7BF1-98F2-4205-BD1A-AA3C4D1CA0F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48455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D6D4-C6FA-4E88-B1BF-A38FE84AA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C71D2-B4D3-40FC-89EC-42E7B207B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95392-6F00-4F54-B77E-5894E85C6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3286-BBE2-44A8-8C9D-BF376DE62F7E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F768E-00CC-462C-ADCB-01DED60D2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EE8FE-A6CB-4CAB-9812-81EEF90EC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7BF1-98F2-4205-BD1A-AA3C4D1CA0F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628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B4604-7368-4949-97AA-AEAC7F403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D6978-BAB3-45D6-B60F-1957D7F99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B79C5-EFC1-4ACD-AD4A-9135E99AE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3286-BBE2-44A8-8C9D-BF376DE62F7E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B7872-3253-4AC9-A162-7125C5212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BCB31-6813-4C4F-920C-B9DF26117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7BF1-98F2-4205-BD1A-AA3C4D1CA0F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914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5A6FB-DABD-4478-BBFB-27E4CAB80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161EF-C0D3-4D6D-8CCB-962DBD32F3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EA5C90-2742-40E9-8BA9-2524104E9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1C6667-D7F3-4130-ACFF-2716CF041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3286-BBE2-44A8-8C9D-BF376DE62F7E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72E61-63A0-479F-9B8B-BDF1121F3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4B957-8F34-45D3-B5A9-1A3FF47FF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7BF1-98F2-4205-BD1A-AA3C4D1CA0F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51153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CAD3C-55AE-433D-834F-BC4E4E2AB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A7AE0-9B77-4775-88A4-F74AFF9E4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36D71-D134-43D5-B735-44955D9D97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65E8B2-3760-4450-A5B5-CF219C81DF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ED53C8-F5F7-43D5-8F3B-649E6B202F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4F7A53-9008-4599-93BE-50F4A11B7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3286-BBE2-44A8-8C9D-BF376DE62F7E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2CBE99-CC74-4A70-ABDE-9815965B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365AA1-748D-4BBB-938E-03BBCA1F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7BF1-98F2-4205-BD1A-AA3C4D1CA0F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6102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C3E6E-F1CF-4630-AAD2-E40EE48C8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F1C18C-E33B-41BC-B2AC-7537C892E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3286-BBE2-44A8-8C9D-BF376DE62F7E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4AD9B3-56FB-4874-95C2-3223626B9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1C623A-CDD7-4E4E-BA8E-95814275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7BF1-98F2-4205-BD1A-AA3C4D1CA0F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669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2893F9-EC44-49D3-AA40-74F547881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3286-BBE2-44A8-8C9D-BF376DE62F7E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C69C4D-E6C5-4211-ADA2-88DA12CA3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8D026-6244-4ABF-9D4C-02D9B0C18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7BF1-98F2-4205-BD1A-AA3C4D1CA0F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41016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11AA-88BD-4332-A600-11E5F9B74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592A8-A7A3-4C3B-B777-BC74FF0D9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9CF786-F700-4DA0-8627-43861AFA6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E1B8D3-EC5C-4BF1-8B30-BF93FC1B1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3286-BBE2-44A8-8C9D-BF376DE62F7E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81627-E0E6-46AD-AAB8-E7BE302D7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E7FA7-7DBB-4C29-B179-F55D81F15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7BF1-98F2-4205-BD1A-AA3C4D1CA0F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03763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5B0AD-096F-4B55-82F6-114CAD47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130265-4E47-4046-8EC4-A3962B0AB2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4D248-BB72-46B1-9E71-EF5731C68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30649-B54C-4203-B620-17F9A920D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3286-BBE2-44A8-8C9D-BF376DE62F7E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DE285-70C7-47DE-B1AB-89742E8D5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AD5FC-D0F5-44DA-A57D-B08CF372C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97BF1-98F2-4205-BD1A-AA3C4D1CA0F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69905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7BD218-970A-4EC8-BBCB-5EA121588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3D38A-9F10-45CD-BB4A-A5AD6D8AF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49604-2D0E-47A2-9BD9-F105CC1AA3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3286-BBE2-44A8-8C9D-BF376DE62F7E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3A077-EE86-4210-8CF3-6293CC352C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CA152-8314-4B26-956F-76D1D0547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97BF1-98F2-4205-BD1A-AA3C4D1CA0F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7556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fif"/><Relationship Id="rId4" Type="http://schemas.openxmlformats.org/officeDocument/2006/relationships/image" Target="../media/image15.jpeg"/><Relationship Id="rId9" Type="http://schemas.openxmlformats.org/officeDocument/2006/relationships/hyperlink" Target="https://drive.google.com/drive/folders/1WLExGyXivNCyFk-1l_0q3C109rJBb3qY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7" Type="http://schemas.openxmlformats.org/officeDocument/2006/relationships/image" Target="../media/image2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hyperlink" Target="https://drive.google.com/drive/folders/153Lp23LgkzxljCLJXDTzIDpwtlm8xSEf" TargetMode="Externa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drive/folders/1v-1NTILjs6inrFft2afMcSHM6XdAvH9k" TargetMode="External"/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hyperlink" Target="https://drive.google.com/drive/folders/1avWdr7lb_cRoosFNtydKDjVymv3xRtrH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3.jpeg"/><Relationship Id="rId7" Type="http://schemas.openxmlformats.org/officeDocument/2006/relationships/hyperlink" Target="https://drive.google.com/drive/folders/1GQoGEm6vShz1Bc9CH7Yv3samDPSDHk-r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svg"/><Relationship Id="rId10" Type="http://schemas.openxmlformats.org/officeDocument/2006/relationships/hyperlink" Target="https://drive.google.com/drive/folders/17ybIz71hwBGfW6QPf2SxlJXeOQNlOVIl" TargetMode="External"/><Relationship Id="rId4" Type="http://schemas.openxmlformats.org/officeDocument/2006/relationships/image" Target="../media/image38.png"/><Relationship Id="rId9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hyperlink" Target="https://www.youtube.com/watch?v=CXUGiD_OxPU" TargetMode="External"/><Relationship Id="rId3" Type="http://schemas.openxmlformats.org/officeDocument/2006/relationships/image" Target="../media/image44.png"/><Relationship Id="rId7" Type="http://schemas.openxmlformats.org/officeDocument/2006/relationships/image" Target="../media/image26.jpg"/><Relationship Id="rId12" Type="http://schemas.openxmlformats.org/officeDocument/2006/relationships/hyperlink" Target="https://www.beritasatu.com/network/sergap/373180/peningkatan-disiplin-penyidik-ditreskrimsus-polda-ntt-dengan-pendekatan-coaching-dan-mentoring-serta-sistem-reward-and-punishmen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hyperlink" Target="https://sergap.co.id/2024/11/22/peningkatan-disiplin-penyidik-ditreskrimsus-polda-ntt-dengan-pendekatan-coaching-dan-mentoring-serta-sistem-reward-and-punishment/" TargetMode="External"/><Relationship Id="rId5" Type="http://schemas.openxmlformats.org/officeDocument/2006/relationships/image" Target="../media/image34.jpeg"/><Relationship Id="rId10" Type="http://schemas.openxmlformats.org/officeDocument/2006/relationships/image" Target="../media/image49.jpeg"/><Relationship Id="rId4" Type="http://schemas.openxmlformats.org/officeDocument/2006/relationships/image" Target="../media/image45.jpeg"/><Relationship Id="rId9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f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drive/folders/1tB1T4DGMQ3Up7V4A6h3YBh4VNVjrFf8s" TargetMode="External"/><Relationship Id="rId3" Type="http://schemas.openxmlformats.org/officeDocument/2006/relationships/image" Target="../media/image7.jpeg"/><Relationship Id="rId7" Type="http://schemas.openxmlformats.org/officeDocument/2006/relationships/hyperlink" Target="https://drive.google.com/drive/folders/1M2EiLuEa00wTPITsN5aRvrb_bOLO7YIW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drive/folders/1vCQUy1i5Pg6qY04R0cBocZDMMtP0Vf2N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7DD1BB-07C7-4780-9FAE-BA3AAB133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26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09C36-CD7A-49EF-BE11-502A0D80D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B8F092-A976-4B38-8018-B74C4989BEFA}"/>
              </a:ext>
            </a:extLst>
          </p:cNvPr>
          <p:cNvSpPr/>
          <p:nvPr/>
        </p:nvSpPr>
        <p:spPr>
          <a:xfrm>
            <a:off x="467405" y="356616"/>
            <a:ext cx="504837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GALANG DUKUNGAN STAKEHOLDERS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27F0F3-EB57-459F-9794-47CA7A703F41}"/>
              </a:ext>
            </a:extLst>
          </p:cNvPr>
          <p:cNvSpPr/>
          <p:nvPr/>
        </p:nvSpPr>
        <p:spPr>
          <a:xfrm>
            <a:off x="696005" y="802280"/>
            <a:ext cx="25298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600" b="1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Persiapan</a:t>
            </a:r>
            <a:r>
              <a:rPr lang="en-US" sz="16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Dokumen</a:t>
            </a:r>
            <a:r>
              <a:rPr lang="en-US" sz="16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b="1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Dukungan</a:t>
            </a:r>
            <a:r>
              <a:rPr lang="en-US" sz="16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Stakeholders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5BB7CB-3612-442A-982D-FB9D11778D20}"/>
              </a:ext>
            </a:extLst>
          </p:cNvPr>
          <p:cNvCxnSpPr/>
          <p:nvPr/>
        </p:nvCxnSpPr>
        <p:spPr>
          <a:xfrm>
            <a:off x="696005" y="756726"/>
            <a:ext cx="0" cy="1729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E127458-97C6-4DB5-BF95-B3683729E82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1429920"/>
            <a:ext cx="2825925" cy="3998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D376F9-92A7-43BB-9DD6-19F90A631988}"/>
              </a:ext>
            </a:extLst>
          </p:cNvPr>
          <p:cNvSpPr txBox="1"/>
          <p:nvPr/>
        </p:nvSpPr>
        <p:spPr>
          <a:xfrm>
            <a:off x="3749168" y="1811705"/>
            <a:ext cx="2122996" cy="361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Dimulai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dengan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disiapkan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dokumen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dukungan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berupa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blanko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surat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dukungan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untuk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mempermudah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proses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penggalangan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serta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meningkatkan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efektivitas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dukungan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yang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diterima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Format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surat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dukungan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diserahkan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kepada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para stakeholder yang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siap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memberikan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dukungan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terhadap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proyek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perubahan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(Proper). </a:t>
            </a:r>
            <a:endParaRPr lang="en-ID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547B82-76CB-4A78-BE2F-C829B0A6775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3866" y="1429920"/>
            <a:ext cx="2789236" cy="155616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3D55FC-3BCC-4B92-A7B8-B4FD20F3E46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79108" y="1429920"/>
            <a:ext cx="2789236" cy="158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1990B36-C7B9-4FA0-9AC5-59E827A1CD55}"/>
              </a:ext>
            </a:extLst>
          </p:cNvPr>
          <p:cNvSpPr/>
          <p:nvPr/>
        </p:nvSpPr>
        <p:spPr>
          <a:xfrm>
            <a:off x="8050191" y="756726"/>
            <a:ext cx="36744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1600" b="1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Koordinasi</a:t>
            </a:r>
            <a:r>
              <a:rPr lang="en-US" sz="16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1600" b="1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Konsultasi</a:t>
            </a:r>
            <a:endParaRPr lang="en-US" sz="1600" b="1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6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Stakeholders Internal dan </a:t>
            </a:r>
            <a:r>
              <a:rPr lang="en-US" sz="1600" b="1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Eksternal</a:t>
            </a:r>
            <a:endParaRPr lang="en-US" sz="1600" b="1" cap="none" spc="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B3B3CB-6777-4274-8C4C-F7E323A7912E}"/>
              </a:ext>
            </a:extLst>
          </p:cNvPr>
          <p:cNvSpPr txBox="1"/>
          <p:nvPr/>
        </p:nvSpPr>
        <p:spPr>
          <a:xfrm>
            <a:off x="5872164" y="3074507"/>
            <a:ext cx="2587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Koord</a:t>
            </a:r>
            <a:r>
              <a:rPr lang="en-ID" sz="12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Stakeholders Internal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E65B87-F2CF-45AB-A528-B0159E8CF827}"/>
              </a:ext>
            </a:extLst>
          </p:cNvPr>
          <p:cNvSpPr txBox="1"/>
          <p:nvPr/>
        </p:nvSpPr>
        <p:spPr>
          <a:xfrm>
            <a:off x="8978216" y="3074507"/>
            <a:ext cx="2587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Koord</a:t>
            </a:r>
            <a:r>
              <a:rPr lang="en-ID" sz="12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Stakeholders </a:t>
            </a:r>
            <a:r>
              <a:rPr lang="en-ID" sz="1200" i="1" dirty="0" err="1">
                <a:latin typeface="Arial" panose="020B0604020202020204" pitchFamily="34" charset="0"/>
                <a:ea typeface="Calibri" panose="020F0502020204030204" pitchFamily="34" charset="0"/>
              </a:rPr>
              <a:t>Eks</a:t>
            </a:r>
            <a:r>
              <a:rPr lang="en-ID" sz="1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ternal</a:t>
            </a:r>
            <a:endParaRPr lang="en-ID" sz="1200" i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AD56F4-43EB-45D9-8D00-36F15B856C7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348" y="3429000"/>
            <a:ext cx="2122996" cy="303237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862CF60-7A4A-4B57-9C60-24856F31EE9E}"/>
              </a:ext>
            </a:extLst>
          </p:cNvPr>
          <p:cNvSpPr/>
          <p:nvPr/>
        </p:nvSpPr>
        <p:spPr>
          <a:xfrm>
            <a:off x="5874742" y="3429001"/>
            <a:ext cx="1320371" cy="18859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DA95C0-84C0-4F31-87EA-B053EF9BA5FC}"/>
              </a:ext>
            </a:extLst>
          </p:cNvPr>
          <p:cNvSpPr/>
          <p:nvPr/>
        </p:nvSpPr>
        <p:spPr>
          <a:xfrm>
            <a:off x="7308733" y="3429000"/>
            <a:ext cx="2122996" cy="30323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D268ACA-DB20-43C8-B992-BE90D41B7847}"/>
              </a:ext>
            </a:extLst>
          </p:cNvPr>
          <p:cNvCxnSpPr>
            <a:cxnSpLocks/>
          </p:cNvCxnSpPr>
          <p:nvPr/>
        </p:nvCxnSpPr>
        <p:spPr>
          <a:xfrm>
            <a:off x="3025776" y="1735678"/>
            <a:ext cx="21034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D247ACE-59B1-4028-A251-D8CEA1E98511}"/>
              </a:ext>
            </a:extLst>
          </p:cNvPr>
          <p:cNvSpPr txBox="1"/>
          <p:nvPr/>
        </p:nvSpPr>
        <p:spPr>
          <a:xfrm>
            <a:off x="5862636" y="5584642"/>
            <a:ext cx="14151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</a:rPr>
              <a:t>S</a:t>
            </a:r>
            <a:r>
              <a:rPr lang="en-ID" sz="1200" dirty="0" err="1">
                <a:latin typeface="Arial" panose="020B0604020202020204" pitchFamily="34" charset="0"/>
                <a:ea typeface="Calibri" panose="020F0502020204030204" pitchFamily="34" charset="0"/>
              </a:rPr>
              <a:t>urat</a:t>
            </a:r>
            <a:r>
              <a:rPr lang="en-ID" sz="12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200" dirty="0" err="1">
                <a:latin typeface="Arial" panose="020B0604020202020204" pitchFamily="34" charset="0"/>
                <a:ea typeface="Calibri" panose="020F0502020204030204" pitchFamily="34" charset="0"/>
              </a:rPr>
              <a:t>Dukungan</a:t>
            </a:r>
            <a:r>
              <a:rPr lang="en-ID" sz="1200" dirty="0">
                <a:latin typeface="Arial" panose="020B0604020202020204" pitchFamily="34" charset="0"/>
                <a:ea typeface="Calibri" panose="020F0502020204030204" pitchFamily="34" charset="0"/>
              </a:rPr>
              <a:t> Stakeholders</a:t>
            </a:r>
            <a:endParaRPr lang="en-ID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90BA1D4-EB87-4B7F-BB1F-1E2D365BA72C}"/>
              </a:ext>
            </a:extLst>
          </p:cNvPr>
          <p:cNvSpPr/>
          <p:nvPr/>
        </p:nvSpPr>
        <p:spPr>
          <a:xfrm>
            <a:off x="342906" y="5489106"/>
            <a:ext cx="5474490" cy="8223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CD56A3-AEEF-4274-A3A9-6A552778099E}"/>
              </a:ext>
            </a:extLst>
          </p:cNvPr>
          <p:cNvSpPr txBox="1"/>
          <p:nvPr/>
        </p:nvSpPr>
        <p:spPr>
          <a:xfrm>
            <a:off x="381677" y="5551748"/>
            <a:ext cx="5404759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Project Leader dan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tim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efektif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melakukan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audiensi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sosialisasi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langsung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stakeholders internal dan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eksterna</a:t>
            </a:r>
            <a:r>
              <a:rPr lang="en-ID" sz="1300" dirty="0" err="1">
                <a:latin typeface="Arial" panose="020B0604020202020204" pitchFamily="34" charset="0"/>
                <a:ea typeface="Calibri" panose="020F0502020204030204" pitchFamily="34" charset="0"/>
              </a:rPr>
              <a:t>l</a:t>
            </a:r>
            <a:r>
              <a:rPr lang="en-ID" sz="13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latin typeface="Arial" panose="020B0604020202020204" pitchFamily="34" charset="0"/>
                <a:ea typeface="Calibri" panose="020F0502020204030204" pitchFamily="34" charset="0"/>
              </a:rPr>
              <a:t>untuk</a:t>
            </a:r>
            <a:r>
              <a:rPr lang="en-ID" sz="13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latin typeface="Arial" panose="020B0604020202020204" pitchFamily="34" charset="0"/>
                <a:ea typeface="Calibri" panose="020F0502020204030204" pitchFamily="34" charset="0"/>
              </a:rPr>
              <a:t>mendapatkan</a:t>
            </a:r>
            <a:r>
              <a:rPr lang="en-ID" sz="13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latin typeface="Arial" panose="020B0604020202020204" pitchFamily="34" charset="0"/>
                <a:ea typeface="Calibri" panose="020F0502020204030204" pitchFamily="34" charset="0"/>
              </a:rPr>
              <a:t>dukungan</a:t>
            </a:r>
            <a:r>
              <a:rPr lang="en-ID" sz="1300" dirty="0">
                <a:latin typeface="Arial" panose="020B0604020202020204" pitchFamily="34" charset="0"/>
                <a:ea typeface="Calibri" panose="020F0502020204030204" pitchFamily="34" charset="0"/>
              </a:rPr>
              <a:t>. Evidence </a:t>
            </a:r>
            <a:r>
              <a:rPr lang="en-ID" sz="1300" dirty="0" err="1">
                <a:latin typeface="Arial" panose="020B0604020202020204" pitchFamily="34" charset="0"/>
                <a:ea typeface="Calibri" panose="020F0502020204030204" pitchFamily="34" charset="0"/>
              </a:rPr>
              <a:t>dalam</a:t>
            </a:r>
            <a:r>
              <a:rPr lang="en-ID" sz="13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latin typeface="Arial" panose="020B0604020202020204" pitchFamily="34" charset="0"/>
                <a:ea typeface="Calibri" panose="020F0502020204030204" pitchFamily="34" charset="0"/>
              </a:rPr>
              <a:t>bentuk</a:t>
            </a:r>
            <a:r>
              <a:rPr lang="en-ID" sz="13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latin typeface="Arial" panose="020B0604020202020204" pitchFamily="34" charset="0"/>
                <a:ea typeface="Calibri" panose="020F0502020204030204" pitchFamily="34" charset="0"/>
              </a:rPr>
              <a:t>surat</a:t>
            </a:r>
            <a:r>
              <a:rPr lang="en-ID" sz="13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latin typeface="Arial" panose="020B0604020202020204" pitchFamily="34" charset="0"/>
                <a:ea typeface="Calibri" panose="020F0502020204030204" pitchFamily="34" charset="0"/>
              </a:rPr>
              <a:t>dukungan</a:t>
            </a:r>
            <a:r>
              <a:rPr lang="en-ID" sz="1300" dirty="0">
                <a:latin typeface="Arial" panose="020B0604020202020204" pitchFamily="34" charset="0"/>
                <a:ea typeface="Calibri" panose="020F0502020204030204" pitchFamily="34" charset="0"/>
              </a:rPr>
              <a:t> dan video </a:t>
            </a:r>
            <a:r>
              <a:rPr lang="en-ID" sz="1300" dirty="0" err="1">
                <a:latin typeface="Arial" panose="020B0604020202020204" pitchFamily="34" charset="0"/>
                <a:ea typeface="Calibri" panose="020F0502020204030204" pitchFamily="34" charset="0"/>
              </a:rPr>
              <a:t>testimoni</a:t>
            </a:r>
            <a:endParaRPr lang="en-ID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9455C8B-2EB8-443A-872A-E21E07400470}"/>
              </a:ext>
            </a:extLst>
          </p:cNvPr>
          <p:cNvCxnSpPr>
            <a:cxnSpLocks/>
          </p:cNvCxnSpPr>
          <p:nvPr/>
        </p:nvCxnSpPr>
        <p:spPr>
          <a:xfrm>
            <a:off x="3025776" y="971547"/>
            <a:ext cx="56873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7FEDCE82-24EF-46A4-98EA-3E904C84DE1F}"/>
              </a:ext>
            </a:extLst>
          </p:cNvPr>
          <p:cNvSpPr/>
          <p:nvPr/>
        </p:nvSpPr>
        <p:spPr>
          <a:xfrm>
            <a:off x="11541104" y="6211225"/>
            <a:ext cx="642937" cy="642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80FCD49-F2D0-416C-8169-2FD9173894A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32" y="3430490"/>
            <a:ext cx="2136630" cy="303088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CE94F87-B81A-4396-A5EC-E4E968E466A7}"/>
              </a:ext>
            </a:extLst>
          </p:cNvPr>
          <p:cNvCxnSpPr>
            <a:cxnSpLocks/>
          </p:cNvCxnSpPr>
          <p:nvPr/>
        </p:nvCxnSpPr>
        <p:spPr>
          <a:xfrm>
            <a:off x="5872164" y="5485232"/>
            <a:ext cx="21034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68DA12F3-7E4C-468E-AADF-D3C3989AAED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812" y="3435053"/>
            <a:ext cx="1335934" cy="187989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BA22FEA-DA84-4A9E-9AEF-8FDE9EED6172}"/>
              </a:ext>
            </a:extLst>
          </p:cNvPr>
          <p:cNvSpPr txBox="1"/>
          <p:nvPr/>
        </p:nvSpPr>
        <p:spPr>
          <a:xfrm>
            <a:off x="11656426" y="624465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ID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8B65A-FAA1-E97B-8D29-5FDE5EE957A4}"/>
              </a:ext>
            </a:extLst>
          </p:cNvPr>
          <p:cNvSpPr txBox="1"/>
          <p:nvPr/>
        </p:nvSpPr>
        <p:spPr>
          <a:xfrm>
            <a:off x="380461" y="6314428"/>
            <a:ext cx="7101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badi" panose="020B0604020104020204" pitchFamily="34" charset="0"/>
              </a:rPr>
              <a:t>Link evidence: </a:t>
            </a:r>
            <a:r>
              <a:rPr lang="nb-NO" sz="1400" dirty="0">
                <a:hlinkClick r:id="rId9"/>
              </a:rPr>
              <a:t>9. Dukungan Stakeholder - Google Drive</a:t>
            </a:r>
            <a:endParaRPr lang="en-ID" sz="14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936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9E8D34-E951-4F08-871C-4344F59B7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9339E7-BE4E-494B-BECC-240DA7D6376D}"/>
              </a:ext>
            </a:extLst>
          </p:cNvPr>
          <p:cNvSpPr/>
          <p:nvPr/>
        </p:nvSpPr>
        <p:spPr>
          <a:xfrm>
            <a:off x="467405" y="356616"/>
            <a:ext cx="676999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MENYUSUN PEDOMAN COACHING DAN MENTORING</a:t>
            </a:r>
            <a:endParaRPr lang="en-US" sz="2000" b="1" cap="none" spc="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2A5605-2C32-44D9-A23D-EA0DCB938EF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03"/>
          <a:stretch/>
        </p:blipFill>
        <p:spPr>
          <a:xfrm>
            <a:off x="609600" y="1500081"/>
            <a:ext cx="3801227" cy="20643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5133F9-CF92-4CCF-A693-20716E8248D4}"/>
              </a:ext>
            </a:extLst>
          </p:cNvPr>
          <p:cNvSpPr/>
          <p:nvPr/>
        </p:nvSpPr>
        <p:spPr>
          <a:xfrm>
            <a:off x="696005" y="802280"/>
            <a:ext cx="25891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6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Menyusun </a:t>
            </a:r>
            <a:r>
              <a:rPr lang="en-US" sz="1600" b="1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Pedoman</a:t>
            </a:r>
            <a:r>
              <a:rPr lang="en-US" sz="16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Coaching dan Mentoring</a:t>
            </a:r>
            <a:endParaRPr lang="en-US" sz="1600" b="1" cap="none" spc="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B0AF8D-CC3F-42EB-8322-DDD3C43C1E69}"/>
              </a:ext>
            </a:extLst>
          </p:cNvPr>
          <p:cNvCxnSpPr/>
          <p:nvPr/>
        </p:nvCxnSpPr>
        <p:spPr>
          <a:xfrm>
            <a:off x="696005" y="756726"/>
            <a:ext cx="0" cy="1729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620CA5D-4819-46F0-BAEA-9D57D563AC44}"/>
              </a:ext>
            </a:extLst>
          </p:cNvPr>
          <p:cNvSpPr txBox="1"/>
          <p:nvPr/>
        </p:nvSpPr>
        <p:spPr>
          <a:xfrm>
            <a:off x="1473227" y="3577476"/>
            <a:ext cx="2587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Rapat</a:t>
            </a:r>
            <a:r>
              <a:rPr lang="en-ID" sz="12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Penyusunan</a:t>
            </a:r>
            <a:r>
              <a:rPr lang="en-ID" sz="12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Pedoman</a:t>
            </a:r>
            <a:endParaRPr lang="en-ID" sz="1200" i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n-ID" sz="1200" i="1" dirty="0">
                <a:latin typeface="Arial" panose="020B0604020202020204" pitchFamily="34" charset="0"/>
                <a:ea typeface="Calibri" panose="020F0502020204030204" pitchFamily="34" charset="0"/>
              </a:rPr>
              <a:t>Coaching dan Mentoring</a:t>
            </a:r>
            <a:endParaRPr lang="en-ID" sz="1200" i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A2A89F-77B5-463C-BA7D-2D5C6D587AD6}"/>
              </a:ext>
            </a:extLst>
          </p:cNvPr>
          <p:cNvSpPr txBox="1"/>
          <p:nvPr/>
        </p:nvSpPr>
        <p:spPr>
          <a:xfrm>
            <a:off x="919156" y="4159557"/>
            <a:ext cx="7408273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ID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Project Leader Bersama </a:t>
            </a:r>
            <a:r>
              <a:rPr lang="en-ID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tim</a:t>
            </a:r>
            <a:r>
              <a:rPr lang="en-ID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efektif</a:t>
            </a:r>
            <a:r>
              <a:rPr lang="en-ID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telah</a:t>
            </a:r>
            <a:r>
              <a:rPr lang="en-ID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melakukan</a:t>
            </a:r>
            <a:r>
              <a:rPr lang="en-ID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rapat</a:t>
            </a:r>
            <a:r>
              <a:rPr lang="en-ID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penyusunan</a:t>
            </a:r>
            <a:r>
              <a:rPr lang="en-ID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pedoman</a:t>
            </a:r>
            <a:r>
              <a:rPr lang="en-ID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coaching dan mentoring pada </a:t>
            </a:r>
            <a:r>
              <a:rPr lang="en-ID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tanggal</a:t>
            </a:r>
            <a:r>
              <a:rPr lang="en-ID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25 September 2024 di </a:t>
            </a:r>
            <a:r>
              <a:rPr lang="en-ID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ruang</a:t>
            </a:r>
            <a:r>
              <a:rPr lang="en-ID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rapat</a:t>
            </a:r>
            <a:r>
              <a:rPr lang="en-ID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Ditreskrimsus</a:t>
            </a:r>
            <a:r>
              <a:rPr lang="en-ID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Polda</a:t>
            </a:r>
            <a:r>
              <a:rPr lang="en-ID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NTT.</a:t>
            </a:r>
          </a:p>
          <a:p>
            <a:pPr>
              <a:spcAft>
                <a:spcPts val="600"/>
              </a:spcAft>
            </a:pPr>
            <a:r>
              <a:rPr lang="en-ID" dirty="0" err="1">
                <a:latin typeface="Arial" panose="020B0604020202020204" pitchFamily="34" charset="0"/>
                <a:ea typeface="Calibri" panose="020F0502020204030204" pitchFamily="34" charset="0"/>
              </a:rPr>
              <a:t>Kegiatan</a:t>
            </a:r>
            <a:r>
              <a:rPr lang="en-ID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dirty="0" err="1">
                <a:latin typeface="Arial" panose="020B0604020202020204" pitchFamily="34" charset="0"/>
                <a:ea typeface="Calibri" panose="020F0502020204030204" pitchFamily="34" charset="0"/>
              </a:rPr>
              <a:t>tersebut</a:t>
            </a:r>
            <a:r>
              <a:rPr lang="en-ID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dirty="0" err="1">
                <a:latin typeface="Arial" panose="020B0604020202020204" pitchFamily="34" charset="0"/>
                <a:ea typeface="Calibri" panose="020F0502020204030204" pitchFamily="34" charset="0"/>
              </a:rPr>
              <a:t>menghasilkan</a:t>
            </a:r>
            <a:r>
              <a:rPr lang="en-ID" dirty="0">
                <a:latin typeface="Arial" panose="020B0604020202020204" pitchFamily="34" charset="0"/>
                <a:ea typeface="Calibri" panose="020F0502020204030204" pitchFamily="34" charset="0"/>
              </a:rPr>
              <a:t> E-Book </a:t>
            </a:r>
            <a:r>
              <a:rPr lang="en-ID" dirty="0" err="1">
                <a:latin typeface="Arial" panose="020B0604020202020204" pitchFamily="34" charset="0"/>
                <a:ea typeface="Calibri" panose="020F0502020204030204" pitchFamily="34" charset="0"/>
              </a:rPr>
              <a:t>Pedoman</a:t>
            </a:r>
            <a:r>
              <a:rPr lang="en-ID" dirty="0">
                <a:latin typeface="Arial" panose="020B0604020202020204" pitchFamily="34" charset="0"/>
                <a:ea typeface="Calibri" panose="020F0502020204030204" pitchFamily="34" charset="0"/>
              </a:rPr>
              <a:t> Coaching dan Mentoring </a:t>
            </a:r>
            <a:r>
              <a:rPr lang="en-ID" dirty="0" err="1">
                <a:latin typeface="Arial" panose="020B0604020202020204" pitchFamily="34" charset="0"/>
                <a:ea typeface="Calibri" panose="020F0502020204030204" pitchFamily="34" charset="0"/>
              </a:rPr>
              <a:t>sesuai</a:t>
            </a:r>
            <a:r>
              <a:rPr lang="en-ID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dirty="0" err="1">
                <a:latin typeface="Arial" panose="020B0604020202020204" pitchFamily="34" charset="0"/>
                <a:ea typeface="Calibri" panose="020F0502020204030204" pitchFamily="34" charset="0"/>
              </a:rPr>
              <a:t>gagasan</a:t>
            </a:r>
            <a:r>
              <a:rPr lang="en-ID" dirty="0">
                <a:latin typeface="Arial" panose="020B0604020202020204" pitchFamily="34" charset="0"/>
                <a:ea typeface="Calibri" panose="020F0502020204030204" pitchFamily="34" charset="0"/>
              </a:rPr>
              <a:t> Proper dan </a:t>
            </a:r>
            <a:r>
              <a:rPr lang="en-ID" dirty="0" err="1">
                <a:latin typeface="Arial" panose="020B0604020202020204" pitchFamily="34" charset="0"/>
                <a:ea typeface="Calibri" panose="020F0502020204030204" pitchFamily="34" charset="0"/>
              </a:rPr>
              <a:t>ditanda</a:t>
            </a:r>
            <a:r>
              <a:rPr lang="en-ID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dirty="0" err="1">
                <a:latin typeface="Arial" panose="020B0604020202020204" pitchFamily="34" charset="0"/>
                <a:ea typeface="Calibri" panose="020F0502020204030204" pitchFamily="34" charset="0"/>
              </a:rPr>
              <a:t>tangani</a:t>
            </a:r>
            <a:r>
              <a:rPr lang="en-ID" dirty="0">
                <a:latin typeface="Arial" panose="020B0604020202020204" pitchFamily="34" charset="0"/>
                <a:ea typeface="Calibri" panose="020F0502020204030204" pitchFamily="34" charset="0"/>
              </a:rPr>
              <a:t> oleh </a:t>
            </a:r>
            <a:r>
              <a:rPr lang="en-ID" dirty="0" err="1">
                <a:latin typeface="Arial" panose="020B0604020202020204" pitchFamily="34" charset="0"/>
                <a:ea typeface="Calibri" panose="020F0502020204030204" pitchFamily="34" charset="0"/>
              </a:rPr>
              <a:t>Dirreskrimsus</a:t>
            </a:r>
            <a:r>
              <a:rPr lang="en-ID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dirty="0" err="1">
                <a:latin typeface="Arial" panose="020B0604020202020204" pitchFamily="34" charset="0"/>
                <a:ea typeface="Calibri" panose="020F0502020204030204" pitchFamily="34" charset="0"/>
              </a:rPr>
              <a:t>Polda</a:t>
            </a:r>
            <a:r>
              <a:rPr lang="en-ID" dirty="0">
                <a:latin typeface="Arial" panose="020B0604020202020204" pitchFamily="34" charset="0"/>
                <a:ea typeface="Calibri" panose="020F0502020204030204" pitchFamily="34" charset="0"/>
              </a:rPr>
              <a:t> NTT</a:t>
            </a:r>
            <a:endParaRPr lang="en-ID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175530-9170-496A-83A3-94E70F2F0DC9}"/>
              </a:ext>
            </a:extLst>
          </p:cNvPr>
          <p:cNvCxnSpPr/>
          <p:nvPr/>
        </p:nvCxnSpPr>
        <p:spPr>
          <a:xfrm>
            <a:off x="862693" y="3203067"/>
            <a:ext cx="0" cy="1729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764D4F6-3FE8-415E-8A5F-30A762D7BC24}"/>
              </a:ext>
            </a:extLst>
          </p:cNvPr>
          <p:cNvSpPr/>
          <p:nvPr/>
        </p:nvSpPr>
        <p:spPr>
          <a:xfrm>
            <a:off x="8439830" y="802280"/>
            <a:ext cx="29851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600" b="1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Penandatanganan</a:t>
            </a:r>
            <a:r>
              <a:rPr lang="en-US" sz="16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Pedoman</a:t>
            </a:r>
            <a:r>
              <a:rPr lang="en-US" sz="16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Coaching dan Mentoring</a:t>
            </a:r>
            <a:endParaRPr lang="en-US" sz="1600" b="1" cap="none" spc="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CE107A-C4DC-434A-A201-14F6BFDB60E8}"/>
              </a:ext>
            </a:extLst>
          </p:cNvPr>
          <p:cNvCxnSpPr/>
          <p:nvPr/>
        </p:nvCxnSpPr>
        <p:spPr>
          <a:xfrm>
            <a:off x="8439830" y="756726"/>
            <a:ext cx="0" cy="1729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9CF7307-418C-45D0-9C98-2835A57B2AD5}"/>
              </a:ext>
            </a:extLst>
          </p:cNvPr>
          <p:cNvSpPr txBox="1"/>
          <p:nvPr/>
        </p:nvSpPr>
        <p:spPr>
          <a:xfrm>
            <a:off x="8546544" y="3184015"/>
            <a:ext cx="3035855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Penandatanganan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pedoman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coaching 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dan </a:t>
            </a:r>
            <a:r>
              <a:rPr lang="en-ID" sz="14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mentoring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telah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dilaksanakan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pada </a:t>
            </a:r>
            <a:r>
              <a:rPr lang="en-ID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tanggal</a:t>
            </a:r>
            <a:r>
              <a:rPr lang="en-ID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30 September 2024 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oleh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Kombespol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Benny Remus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Hutajulu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S.I.K., M.H.,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selaku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Direktur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Ditreskrimsus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Polda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NTT.</a:t>
            </a:r>
          </a:p>
          <a:p>
            <a:pPr>
              <a:spcAft>
                <a:spcPts val="600"/>
              </a:spcAft>
            </a:pP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Penandatanganan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juga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menjadi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simbol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dukungan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penuh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dari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pimpinan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Ditreskrimsus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Polda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NTT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terhadap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pentingnya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peningkatan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kualitas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penyidik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melalui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metode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coaching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dan </a:t>
            </a:r>
            <a:r>
              <a:rPr lang="en-ID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mentoring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ID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FB87B8-B475-417A-8B52-5AE346E6A8A0}"/>
              </a:ext>
            </a:extLst>
          </p:cNvPr>
          <p:cNvCxnSpPr/>
          <p:nvPr/>
        </p:nvCxnSpPr>
        <p:spPr>
          <a:xfrm>
            <a:off x="3400425" y="1014413"/>
            <a:ext cx="48945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B396FEE-99DF-41DD-BF52-5BDD400A568B}"/>
              </a:ext>
            </a:extLst>
          </p:cNvPr>
          <p:cNvSpPr/>
          <p:nvPr/>
        </p:nvSpPr>
        <p:spPr>
          <a:xfrm>
            <a:off x="11541104" y="6211225"/>
            <a:ext cx="642937" cy="642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B833F20-0693-4B38-B24A-41A97149D3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9" r="12540" b="20592"/>
          <a:stretch/>
        </p:blipFill>
        <p:spPr>
          <a:xfrm>
            <a:off x="8546543" y="1353499"/>
            <a:ext cx="3263877" cy="178534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158C1C5-3EA0-448C-B4E6-7A180922B943}"/>
              </a:ext>
            </a:extLst>
          </p:cNvPr>
          <p:cNvSpPr txBox="1"/>
          <p:nvPr/>
        </p:nvSpPr>
        <p:spPr>
          <a:xfrm>
            <a:off x="11656426" y="624465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ID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9D8FED-2A0E-6CAB-A054-A0686254B9A7}"/>
              </a:ext>
            </a:extLst>
          </p:cNvPr>
          <p:cNvSpPr txBox="1"/>
          <p:nvPr/>
        </p:nvSpPr>
        <p:spPr>
          <a:xfrm>
            <a:off x="926380" y="6273484"/>
            <a:ext cx="7101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badi" panose="020B0604020104020204" pitchFamily="34" charset="0"/>
              </a:rPr>
              <a:t>Link evidence: </a:t>
            </a:r>
            <a:r>
              <a:rPr lang="en-US" sz="1400" dirty="0">
                <a:hlinkClick r:id="rId5"/>
              </a:rPr>
              <a:t>4. Menyusun </a:t>
            </a:r>
            <a:r>
              <a:rPr lang="en-US" sz="1400" dirty="0" err="1">
                <a:hlinkClick r:id="rId5"/>
              </a:rPr>
              <a:t>Pedoman</a:t>
            </a:r>
            <a:r>
              <a:rPr lang="en-US" sz="1400" dirty="0">
                <a:hlinkClick r:id="rId5"/>
              </a:rPr>
              <a:t> Coaching dan Mentoring - Google Drive</a:t>
            </a:r>
            <a:endParaRPr lang="en-ID" sz="1400" dirty="0"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06279B-9132-9960-1E7B-5765C5CEF4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838" y="1486674"/>
            <a:ext cx="1795593" cy="25398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D5DEBA-FC70-8EC8-2171-8A7B42493B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348" y="1500325"/>
            <a:ext cx="1795597" cy="25388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C96048A7-7C6C-6148-641E-02340F17AEEE}"/>
              </a:ext>
            </a:extLst>
          </p:cNvPr>
          <p:cNvSpPr/>
          <p:nvPr/>
        </p:nvSpPr>
        <p:spPr>
          <a:xfrm>
            <a:off x="4086225" y="1714500"/>
            <a:ext cx="568713" cy="568713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A2646C-AD5C-4594-BFA8-EFFC3934556F}"/>
              </a:ext>
            </a:extLst>
          </p:cNvPr>
          <p:cNvSpPr txBox="1"/>
          <p:nvPr/>
        </p:nvSpPr>
        <p:spPr>
          <a:xfrm>
            <a:off x="5166937" y="3743508"/>
            <a:ext cx="2587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(E-Book </a:t>
            </a:r>
            <a:r>
              <a:rPr lang="en-ID" sz="1200" i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Dokumen</a:t>
            </a:r>
            <a:r>
              <a:rPr lang="en-ID" sz="12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200" i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Pedoman</a:t>
            </a:r>
            <a:r>
              <a:rPr lang="en-ID" sz="12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77255BAC-9777-4563-9B1A-463653DCF12B}"/>
              </a:ext>
            </a:extLst>
          </p:cNvPr>
          <p:cNvSpPr/>
          <p:nvPr/>
        </p:nvSpPr>
        <p:spPr>
          <a:xfrm>
            <a:off x="6172871" y="2570131"/>
            <a:ext cx="568713" cy="568713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0CB98E46-7F71-6BC3-A40C-8F34809F0A8A}"/>
              </a:ext>
            </a:extLst>
          </p:cNvPr>
          <p:cNvSpPr/>
          <p:nvPr/>
        </p:nvSpPr>
        <p:spPr>
          <a:xfrm rot="10800000">
            <a:off x="8145308" y="1711854"/>
            <a:ext cx="568713" cy="568713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740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53D911-2868-475A-9F92-B19DFD692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6EB220-F246-4F0A-9E3D-C8271145E483}"/>
              </a:ext>
            </a:extLst>
          </p:cNvPr>
          <p:cNvSpPr/>
          <p:nvPr/>
        </p:nvSpPr>
        <p:spPr>
          <a:xfrm>
            <a:off x="467405" y="356616"/>
            <a:ext cx="611597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MELAKSANAKAN COACHING DAN MENTORING</a:t>
            </a:r>
            <a:endParaRPr lang="en-US" sz="2000" b="1" cap="none" spc="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A64AF0-7940-4241-8675-43EBD5051193}"/>
              </a:ext>
            </a:extLst>
          </p:cNvPr>
          <p:cNvSpPr/>
          <p:nvPr/>
        </p:nvSpPr>
        <p:spPr>
          <a:xfrm>
            <a:off x="696005" y="802280"/>
            <a:ext cx="35125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600" b="1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Rapat</a:t>
            </a:r>
            <a:r>
              <a:rPr lang="en-US" sz="16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Pembahasan</a:t>
            </a:r>
            <a:r>
              <a:rPr lang="en-US" sz="16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b="1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Kegiatan</a:t>
            </a:r>
            <a:r>
              <a:rPr lang="en-US" sz="16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Coaching dan Mentoring</a:t>
            </a:r>
            <a:endParaRPr lang="en-US" sz="1600" b="1" cap="none" spc="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30138E-CFF9-4D0C-A679-FD30FF4D242F}"/>
              </a:ext>
            </a:extLst>
          </p:cNvPr>
          <p:cNvCxnSpPr/>
          <p:nvPr/>
        </p:nvCxnSpPr>
        <p:spPr>
          <a:xfrm>
            <a:off x="696005" y="756726"/>
            <a:ext cx="0" cy="1729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DF52FE8-DE5B-4CE5-91BC-73CF1D963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" t="16838" r="7116" b="14162"/>
          <a:stretch/>
        </p:blipFill>
        <p:spPr>
          <a:xfrm>
            <a:off x="800103" y="1446898"/>
            <a:ext cx="3512500" cy="1995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6A828-8C1D-4983-9E0F-4870763A9CF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87" y="2896870"/>
            <a:ext cx="2336926" cy="32973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328EC7-7F89-4E4D-AEF1-88F93723E246}"/>
              </a:ext>
            </a:extLst>
          </p:cNvPr>
          <p:cNvSpPr txBox="1"/>
          <p:nvPr/>
        </p:nvSpPr>
        <p:spPr>
          <a:xfrm>
            <a:off x="1144822" y="5821684"/>
            <a:ext cx="2587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n-ID" sz="1200" i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Notulen</a:t>
            </a:r>
            <a:r>
              <a:rPr lang="en-ID" sz="12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200" i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Rapat</a:t>
            </a:r>
            <a:r>
              <a:rPr lang="en-ID" sz="12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7F5E93-E959-4CB0-9757-B42C91C034CC}"/>
              </a:ext>
            </a:extLst>
          </p:cNvPr>
          <p:cNvSpPr txBox="1"/>
          <p:nvPr/>
        </p:nvSpPr>
        <p:spPr>
          <a:xfrm>
            <a:off x="3799283" y="3926662"/>
            <a:ext cx="229671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Rapat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persiapan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kegiatan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coaching 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dan </a:t>
            </a:r>
            <a:r>
              <a:rPr lang="en-ID" sz="14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mentoring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dilakukan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pada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tanggal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3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Oktober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2024 oleh </a:t>
            </a:r>
            <a:r>
              <a:rPr lang="en-ID" sz="14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project leader 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dan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tim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efektif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untuk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memastikan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kesiapan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seluruh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elemen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yang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terlibat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dalam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pelaksanaan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program. </a:t>
            </a:r>
            <a:endParaRPr lang="en-ID" sz="14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0D4CDA-E12C-4CEC-912B-C88E87D42236}"/>
              </a:ext>
            </a:extLst>
          </p:cNvPr>
          <p:cNvCxnSpPr/>
          <p:nvPr/>
        </p:nvCxnSpPr>
        <p:spPr>
          <a:xfrm>
            <a:off x="3271838" y="3840934"/>
            <a:ext cx="28241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3B3BD0A0-D6DE-4EAF-B720-0274D9E122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t="9679" r="4762" b="16736"/>
          <a:stretch/>
        </p:blipFill>
        <p:spPr>
          <a:xfrm>
            <a:off x="4632089" y="1387055"/>
            <a:ext cx="3607793" cy="205531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B0734E0-5056-4234-84F6-7200ECC0AD37}"/>
              </a:ext>
            </a:extLst>
          </p:cNvPr>
          <p:cNvSpPr/>
          <p:nvPr/>
        </p:nvSpPr>
        <p:spPr>
          <a:xfrm>
            <a:off x="4482192" y="802280"/>
            <a:ext cx="25891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600" b="1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Pelaksanaan</a:t>
            </a:r>
            <a:r>
              <a:rPr lang="en-US" sz="16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Kegiatan</a:t>
            </a:r>
            <a:r>
              <a:rPr lang="en-US" sz="16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Coaching dan Mentoring</a:t>
            </a:r>
            <a:endParaRPr lang="en-US" sz="1600" b="1" cap="none" spc="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E9FF31-769B-4AAD-9940-DE6617188E42}"/>
              </a:ext>
            </a:extLst>
          </p:cNvPr>
          <p:cNvCxnSpPr>
            <a:cxnSpLocks/>
          </p:cNvCxnSpPr>
          <p:nvPr/>
        </p:nvCxnSpPr>
        <p:spPr>
          <a:xfrm>
            <a:off x="4482192" y="756726"/>
            <a:ext cx="0" cy="2958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B9CE6660-B7ED-4D9D-AF32-056F6774A3DC}"/>
              </a:ext>
            </a:extLst>
          </p:cNvPr>
          <p:cNvSpPr/>
          <p:nvPr/>
        </p:nvSpPr>
        <p:spPr>
          <a:xfrm>
            <a:off x="3988428" y="1709792"/>
            <a:ext cx="568713" cy="568713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9F353B8-9461-41E2-809F-508156DA08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" t="6661" r="7411" b="13718"/>
          <a:stretch/>
        </p:blipFill>
        <p:spPr>
          <a:xfrm>
            <a:off x="8389778" y="1387055"/>
            <a:ext cx="3116518" cy="2055319"/>
          </a:xfrm>
          <a:prstGeom prst="rect">
            <a:avLst/>
          </a:prstGeom>
        </p:spPr>
      </p:pic>
      <p:sp>
        <p:nvSpPr>
          <p:cNvPr id="25" name="Equals 24">
            <a:extLst>
              <a:ext uri="{FF2B5EF4-FFF2-40B4-BE49-F238E27FC236}">
                <a16:creationId xmlns:a16="http://schemas.microsoft.com/office/drawing/2014/main" id="{FA4ADD76-940D-4BCF-8270-EF32F589BC8A}"/>
              </a:ext>
            </a:extLst>
          </p:cNvPr>
          <p:cNvSpPr/>
          <p:nvPr/>
        </p:nvSpPr>
        <p:spPr>
          <a:xfrm>
            <a:off x="7983387" y="1438543"/>
            <a:ext cx="812782" cy="404053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5D1061A-EFC7-439D-BB5F-15531B4813A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37" y="3519847"/>
            <a:ext cx="1988055" cy="28131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FAED4CC-A5CF-4AC0-B6DE-86854F7CEE94}"/>
              </a:ext>
            </a:extLst>
          </p:cNvPr>
          <p:cNvSpPr txBox="1"/>
          <p:nvPr/>
        </p:nvSpPr>
        <p:spPr>
          <a:xfrm>
            <a:off x="8571308" y="3926662"/>
            <a:ext cx="3258742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Pelaksanaan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kegiatan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coaching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ID" sz="14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mentoring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pada </a:t>
            </a:r>
            <a:r>
              <a:rPr lang="en-ID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tanggal</a:t>
            </a:r>
            <a:r>
              <a:rPr lang="en-ID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8 </a:t>
            </a:r>
            <a:r>
              <a:rPr lang="en-ID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Oktober</a:t>
            </a:r>
            <a:r>
              <a:rPr lang="en-ID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2024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di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ruang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rapat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Ditreskrimsus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Polda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NTT.</a:t>
            </a:r>
          </a:p>
          <a:p>
            <a:pPr>
              <a:spcAft>
                <a:spcPts val="600"/>
              </a:spcAft>
            </a:pP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Melalui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kegiatan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coaching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ID" sz="14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mentoring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penyidik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diberi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ruang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untuk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mengembangkan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keterampilan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kompetensi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yang pada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akhirnya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mendorong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terciptanya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budaya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organisasi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yang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terbuka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kolaboratif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dan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produktif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</a:p>
          <a:p>
            <a:endParaRPr lang="en-ID" sz="14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568645-191B-4E20-B60C-63BA5B3011C9}"/>
              </a:ext>
            </a:extLst>
          </p:cNvPr>
          <p:cNvCxnSpPr/>
          <p:nvPr/>
        </p:nvCxnSpPr>
        <p:spPr>
          <a:xfrm>
            <a:off x="7983387" y="3840934"/>
            <a:ext cx="28241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F00CB33-E83B-4D60-A79E-0C0FADF74035}"/>
              </a:ext>
            </a:extLst>
          </p:cNvPr>
          <p:cNvSpPr/>
          <p:nvPr/>
        </p:nvSpPr>
        <p:spPr>
          <a:xfrm>
            <a:off x="11541104" y="6211225"/>
            <a:ext cx="642937" cy="642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2A80BF-0127-4835-B02B-BB2F74A97F24}"/>
              </a:ext>
            </a:extLst>
          </p:cNvPr>
          <p:cNvSpPr txBox="1"/>
          <p:nvPr/>
        </p:nvSpPr>
        <p:spPr>
          <a:xfrm>
            <a:off x="11560890" y="624465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ID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C2B41B-7263-8983-55BF-090F73B1DB9F}"/>
              </a:ext>
            </a:extLst>
          </p:cNvPr>
          <p:cNvSpPr txBox="1"/>
          <p:nvPr/>
        </p:nvSpPr>
        <p:spPr>
          <a:xfrm>
            <a:off x="651437" y="6275589"/>
            <a:ext cx="7101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badi" panose="020B0604020104020204" pitchFamily="34" charset="0"/>
              </a:rPr>
              <a:t>Link evidence: </a:t>
            </a:r>
            <a:r>
              <a:rPr lang="en-ID" sz="1400" dirty="0">
                <a:hlinkClick r:id="rId8"/>
              </a:rPr>
              <a:t>d. </a:t>
            </a:r>
            <a:r>
              <a:rPr lang="en-ID" sz="1400" dirty="0" err="1">
                <a:hlinkClick r:id="rId8"/>
              </a:rPr>
              <a:t>Pelaksanaan</a:t>
            </a:r>
            <a:r>
              <a:rPr lang="en-ID" sz="1400" dirty="0">
                <a:hlinkClick r:id="rId8"/>
              </a:rPr>
              <a:t> </a:t>
            </a:r>
            <a:r>
              <a:rPr lang="en-ID" sz="1400" dirty="0" err="1">
                <a:hlinkClick r:id="rId8"/>
              </a:rPr>
              <a:t>kegiatan</a:t>
            </a:r>
            <a:r>
              <a:rPr lang="en-ID" sz="1400" dirty="0">
                <a:hlinkClick r:id="rId8"/>
              </a:rPr>
              <a:t> coaching dan mentoring - Google Drive</a:t>
            </a:r>
            <a:endParaRPr lang="en-ID" sz="14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706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F6AD93-3840-4FA1-AA7D-55DD82810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7C5D979-3152-48C7-AA0F-4064227988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9" r="8735" b="13840"/>
          <a:stretch/>
        </p:blipFill>
        <p:spPr>
          <a:xfrm>
            <a:off x="808035" y="1445730"/>
            <a:ext cx="4511940" cy="2777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7B940E-5C72-41AF-92C4-B9D383C3A24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110" y="3386295"/>
            <a:ext cx="2203890" cy="31150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A24111-7993-4800-B1EF-5C8CAC6A71EE}"/>
              </a:ext>
            </a:extLst>
          </p:cNvPr>
          <p:cNvSpPr/>
          <p:nvPr/>
        </p:nvSpPr>
        <p:spPr>
          <a:xfrm>
            <a:off x="467405" y="356616"/>
            <a:ext cx="657019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EVALUASI KEGIATAN COACHING DAN MENTORING</a:t>
            </a:r>
            <a:endParaRPr lang="en-US" sz="2000" b="1" cap="none" spc="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5F6836-7A98-4760-822C-9AD9473FB11A}"/>
              </a:ext>
            </a:extLst>
          </p:cNvPr>
          <p:cNvSpPr/>
          <p:nvPr/>
        </p:nvSpPr>
        <p:spPr>
          <a:xfrm>
            <a:off x="696005" y="802280"/>
            <a:ext cx="35125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600" b="1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Melaksanakan</a:t>
            </a:r>
            <a:r>
              <a:rPr lang="en-US" sz="16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Evaluasi</a:t>
            </a:r>
            <a:r>
              <a:rPr lang="en-US" sz="16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Hasil</a:t>
            </a:r>
          </a:p>
          <a:p>
            <a:r>
              <a:rPr lang="en-US" sz="1600" b="1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Kegiatan</a:t>
            </a:r>
            <a:r>
              <a:rPr lang="en-US" sz="16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Coaching dan Mentoring</a:t>
            </a:r>
            <a:endParaRPr lang="en-US" sz="1600" b="1" cap="none" spc="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B0D864-323B-49D8-B25C-ED1B0F3B919A}"/>
              </a:ext>
            </a:extLst>
          </p:cNvPr>
          <p:cNvCxnSpPr/>
          <p:nvPr/>
        </p:nvCxnSpPr>
        <p:spPr>
          <a:xfrm>
            <a:off x="696005" y="756726"/>
            <a:ext cx="0" cy="1729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9994B0D-3E6F-4947-AE1C-1F75E260BD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 t="4881" r="10503" b="15206"/>
          <a:stretch/>
        </p:blipFill>
        <p:spPr>
          <a:xfrm>
            <a:off x="808036" y="4352654"/>
            <a:ext cx="2935289" cy="21487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B4065B-04B0-40B8-97A0-D98B5C05710C}"/>
              </a:ext>
            </a:extLst>
          </p:cNvPr>
          <p:cNvSpPr txBox="1"/>
          <p:nvPr/>
        </p:nvSpPr>
        <p:spPr>
          <a:xfrm>
            <a:off x="3700270" y="6124369"/>
            <a:ext cx="2587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n-ID" sz="1200" i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Notulen</a:t>
            </a:r>
            <a:r>
              <a:rPr lang="en-ID" sz="12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200" i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Monev</a:t>
            </a:r>
            <a:r>
              <a:rPr lang="en-ID" sz="12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AE8855-F194-44CA-838C-756B14CF290C}"/>
              </a:ext>
            </a:extLst>
          </p:cNvPr>
          <p:cNvSpPr txBox="1"/>
          <p:nvPr/>
        </p:nvSpPr>
        <p:spPr>
          <a:xfrm>
            <a:off x="5446292" y="1386062"/>
            <a:ext cx="248737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Evaluasi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hasil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kegiatan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coaching dan mentoring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dilaksanakan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pada 14 </a:t>
            </a:r>
            <a:r>
              <a:rPr lang="en-US" sz="1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Oktober</a:t>
            </a: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2024.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Tujuan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dilaksanakan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evaluasi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hasil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kegiatan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adalah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untuk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mengetahui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keefektifan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pelaksanaan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kegiatan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coaching 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dan </a:t>
            </a: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mentoring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ID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81DB4DB-17EF-4832-BE49-6204997D8B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2" t="24792" r="5939" b="14705"/>
          <a:stretch/>
        </p:blipFill>
        <p:spPr>
          <a:xfrm>
            <a:off x="7928587" y="1445729"/>
            <a:ext cx="3720832" cy="19159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61179DA-27F9-4BFE-B845-0FFC314CA765}"/>
              </a:ext>
            </a:extLst>
          </p:cNvPr>
          <p:cNvSpPr txBox="1"/>
          <p:nvPr/>
        </p:nvSpPr>
        <p:spPr>
          <a:xfrm>
            <a:off x="6287839" y="4016006"/>
            <a:ext cx="4638201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Manfaat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dilaksanakannya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evaluasi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baik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proses dan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hasil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dari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coaching 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dan </a:t>
            </a: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mentoring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yaitu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dapat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diperoleh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pemahaman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dari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pelaksanaan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yang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telah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berlangsung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membuat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Keputusan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serta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meningkatkan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kualitas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dalam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rangka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meningkatkan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kedisiplinan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penyidik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Evaluasi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meliputi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aspek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peningkatan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kedisiplinan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kemampuan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teknis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penyidikan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kepemimpinan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serta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efektivitas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dalam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menyelesaikan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tugas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ID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B988EA-1150-4ECC-8149-C1ED001B70A7}"/>
              </a:ext>
            </a:extLst>
          </p:cNvPr>
          <p:cNvSpPr/>
          <p:nvPr/>
        </p:nvSpPr>
        <p:spPr>
          <a:xfrm>
            <a:off x="11541104" y="6211225"/>
            <a:ext cx="642937" cy="642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30F66B4-91F0-4E4A-ABB3-20576C53F9A8}"/>
              </a:ext>
            </a:extLst>
          </p:cNvPr>
          <p:cNvCxnSpPr/>
          <p:nvPr/>
        </p:nvCxnSpPr>
        <p:spPr>
          <a:xfrm>
            <a:off x="5843588" y="3902868"/>
            <a:ext cx="5486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394129F-8A26-4FB1-8783-A62896C99576}"/>
              </a:ext>
            </a:extLst>
          </p:cNvPr>
          <p:cNvCxnSpPr/>
          <p:nvPr/>
        </p:nvCxnSpPr>
        <p:spPr>
          <a:xfrm>
            <a:off x="5843588" y="6026737"/>
            <a:ext cx="5486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F9182AD-79E2-40A4-AA3E-874274038799}"/>
              </a:ext>
            </a:extLst>
          </p:cNvPr>
          <p:cNvSpPr txBox="1"/>
          <p:nvPr/>
        </p:nvSpPr>
        <p:spPr>
          <a:xfrm>
            <a:off x="11556410" y="6244651"/>
            <a:ext cx="617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ID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BACFE1-4B8F-20CF-0FE9-3CC6E9777DC9}"/>
              </a:ext>
            </a:extLst>
          </p:cNvPr>
          <p:cNvSpPr txBox="1"/>
          <p:nvPr/>
        </p:nvSpPr>
        <p:spPr>
          <a:xfrm>
            <a:off x="6287072" y="6155461"/>
            <a:ext cx="7101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badi" panose="020B0604020104020204" pitchFamily="34" charset="0"/>
              </a:rPr>
              <a:t>Link evidence: </a:t>
            </a:r>
            <a:r>
              <a:rPr lang="en-ID" sz="1400" dirty="0">
                <a:hlinkClick r:id="rId7"/>
              </a:rPr>
              <a:t>a. </a:t>
            </a:r>
            <a:r>
              <a:rPr lang="en-ID" sz="1400" dirty="0" err="1">
                <a:hlinkClick r:id="rId7"/>
              </a:rPr>
              <a:t>Evaluasi</a:t>
            </a:r>
            <a:r>
              <a:rPr lang="en-ID" sz="1400" dirty="0">
                <a:hlinkClick r:id="rId7"/>
              </a:rPr>
              <a:t> </a:t>
            </a:r>
            <a:r>
              <a:rPr lang="en-ID" sz="1400" dirty="0" err="1">
                <a:hlinkClick r:id="rId7"/>
              </a:rPr>
              <a:t>hasil</a:t>
            </a:r>
            <a:r>
              <a:rPr lang="en-ID" sz="1400" dirty="0">
                <a:hlinkClick r:id="rId7"/>
              </a:rPr>
              <a:t> </a:t>
            </a:r>
            <a:r>
              <a:rPr lang="en-ID" sz="1400" dirty="0" err="1">
                <a:hlinkClick r:id="rId7"/>
              </a:rPr>
              <a:t>kegiatan</a:t>
            </a:r>
            <a:r>
              <a:rPr lang="en-ID" sz="1400" dirty="0">
                <a:hlinkClick r:id="rId7"/>
              </a:rPr>
              <a:t> - Google Drive</a:t>
            </a:r>
            <a:endParaRPr lang="en-ID" sz="14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184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6CCA4D-B241-469F-B271-5DCD01A98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19E3F9-64E1-4AE0-B94E-E36EDC4082E1}"/>
              </a:ext>
            </a:extLst>
          </p:cNvPr>
          <p:cNvSpPr/>
          <p:nvPr/>
        </p:nvSpPr>
        <p:spPr>
          <a:xfrm>
            <a:off x="467405" y="356616"/>
            <a:ext cx="371646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REWARD AND PUNISHMENT</a:t>
            </a:r>
            <a:endParaRPr lang="en-US" sz="2000" b="1" cap="none" spc="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6B96EC-6DA6-40A6-AD1A-4FB7989CB59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r="2824"/>
          <a:stretch/>
        </p:blipFill>
        <p:spPr bwMode="auto">
          <a:xfrm>
            <a:off x="579435" y="1432609"/>
            <a:ext cx="3463928" cy="20777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55E849-0619-451E-81FD-E244E33C1DB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6" y="3579540"/>
            <a:ext cx="1835766" cy="24137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1989A1-720C-4325-818E-2ECC8456D240}"/>
              </a:ext>
            </a:extLst>
          </p:cNvPr>
          <p:cNvSpPr/>
          <p:nvPr/>
        </p:nvSpPr>
        <p:spPr>
          <a:xfrm>
            <a:off x="696005" y="802280"/>
            <a:ext cx="29851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600" b="1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Rapat</a:t>
            </a:r>
            <a:r>
              <a:rPr lang="en-US" sz="16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penyusunan</a:t>
            </a:r>
            <a:r>
              <a:rPr lang="en-US" sz="16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pedoman</a:t>
            </a:r>
            <a:endParaRPr lang="en-US" sz="1600" b="1" cap="none" spc="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Reward and Punishment</a:t>
            </a:r>
            <a:endParaRPr lang="en-US" sz="1600" b="1" cap="none" spc="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28A819-6EEE-499F-BEA8-DC6D1EB6AE70}"/>
              </a:ext>
            </a:extLst>
          </p:cNvPr>
          <p:cNvCxnSpPr/>
          <p:nvPr/>
        </p:nvCxnSpPr>
        <p:spPr>
          <a:xfrm>
            <a:off x="696005" y="756726"/>
            <a:ext cx="0" cy="1729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EC3F189-4537-4C0E-A4A6-151F46F5233F}"/>
              </a:ext>
            </a:extLst>
          </p:cNvPr>
          <p:cNvSpPr txBox="1"/>
          <p:nvPr/>
        </p:nvSpPr>
        <p:spPr>
          <a:xfrm>
            <a:off x="4307885" y="1378017"/>
            <a:ext cx="1783542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Project Leader Bersama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tim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efektif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telah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melakukan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rapat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penyusunan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pedoman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Reward and Punishment pada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tanggal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25 September 2024 di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ruang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rapat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Ditreskrimsus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Polda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NTT.</a:t>
            </a:r>
          </a:p>
          <a:p>
            <a:pPr>
              <a:spcAft>
                <a:spcPts val="600"/>
              </a:spcAft>
            </a:pPr>
            <a:r>
              <a:rPr lang="en-ID" sz="1400" dirty="0" err="1">
                <a:latin typeface="Arial" panose="020B0604020202020204" pitchFamily="34" charset="0"/>
                <a:ea typeface="Calibri" panose="020F0502020204030204" pitchFamily="34" charset="0"/>
              </a:rPr>
              <a:t>Kegiatan</a:t>
            </a:r>
            <a:r>
              <a:rPr lang="en-ID" sz="14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latin typeface="Arial" panose="020B0604020202020204" pitchFamily="34" charset="0"/>
                <a:ea typeface="Calibri" panose="020F0502020204030204" pitchFamily="34" charset="0"/>
              </a:rPr>
              <a:t>tersebut</a:t>
            </a:r>
            <a:r>
              <a:rPr lang="en-ID" sz="14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latin typeface="Arial" panose="020B0604020202020204" pitchFamily="34" charset="0"/>
                <a:ea typeface="Calibri" panose="020F0502020204030204" pitchFamily="34" charset="0"/>
              </a:rPr>
              <a:t>menghasilkan</a:t>
            </a:r>
            <a:r>
              <a:rPr lang="en-ID" sz="1400" dirty="0">
                <a:latin typeface="Arial" panose="020B0604020202020204" pitchFamily="34" charset="0"/>
                <a:ea typeface="Calibri" panose="020F0502020204030204" pitchFamily="34" charset="0"/>
              </a:rPr>
              <a:t> E-Book </a:t>
            </a:r>
            <a:r>
              <a:rPr lang="en-ID" sz="1400" dirty="0" err="1">
                <a:latin typeface="Arial" panose="020B0604020202020204" pitchFamily="34" charset="0"/>
                <a:ea typeface="Calibri" panose="020F0502020204030204" pitchFamily="34" charset="0"/>
              </a:rPr>
              <a:t>Pedoman</a:t>
            </a:r>
            <a:r>
              <a:rPr lang="en-ID" sz="1400" dirty="0">
                <a:latin typeface="Arial" panose="020B0604020202020204" pitchFamily="34" charset="0"/>
                <a:ea typeface="Calibri" panose="020F0502020204030204" pitchFamily="34" charset="0"/>
              </a:rPr>
              <a:t> Reward and Punishment </a:t>
            </a:r>
            <a:r>
              <a:rPr lang="en-ID" sz="1400" dirty="0" err="1">
                <a:latin typeface="Arial" panose="020B0604020202020204" pitchFamily="34" charset="0"/>
                <a:ea typeface="Calibri" panose="020F0502020204030204" pitchFamily="34" charset="0"/>
              </a:rPr>
              <a:t>sesuai</a:t>
            </a:r>
            <a:r>
              <a:rPr lang="en-ID" sz="14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latin typeface="Arial" panose="020B0604020202020204" pitchFamily="34" charset="0"/>
                <a:ea typeface="Calibri" panose="020F0502020204030204" pitchFamily="34" charset="0"/>
              </a:rPr>
              <a:t>gagasan</a:t>
            </a:r>
            <a:r>
              <a:rPr lang="en-ID" sz="1400" dirty="0">
                <a:latin typeface="Arial" panose="020B0604020202020204" pitchFamily="34" charset="0"/>
                <a:ea typeface="Calibri" panose="020F0502020204030204" pitchFamily="34" charset="0"/>
              </a:rPr>
              <a:t> Proper dan </a:t>
            </a:r>
            <a:r>
              <a:rPr lang="en-ID" sz="1400" dirty="0" err="1">
                <a:latin typeface="Arial" panose="020B0604020202020204" pitchFamily="34" charset="0"/>
                <a:ea typeface="Calibri" panose="020F0502020204030204" pitchFamily="34" charset="0"/>
              </a:rPr>
              <a:t>ditanda</a:t>
            </a:r>
            <a:r>
              <a:rPr lang="en-ID" sz="14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latin typeface="Arial" panose="020B0604020202020204" pitchFamily="34" charset="0"/>
                <a:ea typeface="Calibri" panose="020F0502020204030204" pitchFamily="34" charset="0"/>
              </a:rPr>
              <a:t>tangani</a:t>
            </a:r>
            <a:r>
              <a:rPr lang="en-ID" sz="1400" dirty="0">
                <a:latin typeface="Arial" panose="020B0604020202020204" pitchFamily="34" charset="0"/>
                <a:ea typeface="Calibri" panose="020F0502020204030204" pitchFamily="34" charset="0"/>
              </a:rPr>
              <a:t> oleh </a:t>
            </a:r>
            <a:r>
              <a:rPr lang="en-ID" sz="1400" dirty="0" err="1">
                <a:latin typeface="Arial" panose="020B0604020202020204" pitchFamily="34" charset="0"/>
                <a:ea typeface="Calibri" panose="020F0502020204030204" pitchFamily="34" charset="0"/>
              </a:rPr>
              <a:t>Dirreskrimsus</a:t>
            </a:r>
            <a:r>
              <a:rPr lang="en-ID" sz="14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latin typeface="Arial" panose="020B0604020202020204" pitchFamily="34" charset="0"/>
                <a:ea typeface="Calibri" panose="020F0502020204030204" pitchFamily="34" charset="0"/>
              </a:rPr>
              <a:t>Polda</a:t>
            </a:r>
            <a:r>
              <a:rPr lang="en-ID" sz="1400" dirty="0">
                <a:latin typeface="Arial" panose="020B0604020202020204" pitchFamily="34" charset="0"/>
                <a:ea typeface="Calibri" panose="020F0502020204030204" pitchFamily="34" charset="0"/>
              </a:rPr>
              <a:t> NTT</a:t>
            </a:r>
            <a:endParaRPr lang="en-ID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EDEE08-5C3E-4716-87F5-E9277E671056}"/>
              </a:ext>
            </a:extLst>
          </p:cNvPr>
          <p:cNvSpPr/>
          <p:nvPr/>
        </p:nvSpPr>
        <p:spPr>
          <a:xfrm>
            <a:off x="7525430" y="545105"/>
            <a:ext cx="32175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600" b="1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Rapat</a:t>
            </a:r>
            <a:r>
              <a:rPr lang="en-US" sz="16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penentuan</a:t>
            </a:r>
            <a:r>
              <a:rPr lang="en-US" sz="16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implementasi</a:t>
            </a:r>
            <a:endParaRPr lang="en-US" sz="1600" b="1" cap="none" spc="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Reward and Punishment</a:t>
            </a:r>
            <a:endParaRPr lang="en-US" sz="1600" b="1" cap="none" spc="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EA4575-39C5-4EB1-8F5E-2C985D479D27}"/>
              </a:ext>
            </a:extLst>
          </p:cNvPr>
          <p:cNvSpPr/>
          <p:nvPr/>
        </p:nvSpPr>
        <p:spPr>
          <a:xfrm>
            <a:off x="10272713" y="973735"/>
            <a:ext cx="1339851" cy="168374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C7DF90-8F95-4FDA-9707-D6C64025E3B2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9"/>
          <a:stretch/>
        </p:blipFill>
        <p:spPr bwMode="auto">
          <a:xfrm>
            <a:off x="7404705" y="1171583"/>
            <a:ext cx="3962400" cy="17820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F9B647-1237-4C6A-84C3-6A714A82C97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681" y="2830488"/>
            <a:ext cx="2444808" cy="34168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6A6B63F-B019-4747-8F80-6E8856ECCD32}"/>
              </a:ext>
            </a:extLst>
          </p:cNvPr>
          <p:cNvSpPr txBox="1"/>
          <p:nvPr/>
        </p:nvSpPr>
        <p:spPr>
          <a:xfrm>
            <a:off x="9364075" y="3016677"/>
            <a:ext cx="2166601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Pada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hari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Selasa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29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Oktober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2024,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bertempat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di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ruang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rapat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Ditreskrimsus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Polda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NTT, </a:t>
            </a: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project leader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mengadakan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rapat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terbatas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dengan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tim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efektif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serta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penyidik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untuk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menentukan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bentuk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apresiasi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serta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sanksi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guna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implementasi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sistem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reward and punishment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sesuai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pedoman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yang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sudah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dibuat</a:t>
            </a:r>
            <a:endParaRPr lang="en-ID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652CF8-5E12-47F2-9135-E5ACD0BC0D8C}"/>
              </a:ext>
            </a:extLst>
          </p:cNvPr>
          <p:cNvSpPr txBox="1"/>
          <p:nvPr/>
        </p:nvSpPr>
        <p:spPr>
          <a:xfrm>
            <a:off x="6738300" y="5885524"/>
            <a:ext cx="2587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n-ID" sz="1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Notulen</a:t>
            </a:r>
            <a:r>
              <a:rPr lang="en-ID" sz="12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Rapat</a:t>
            </a:r>
            <a:r>
              <a:rPr lang="en-ID" sz="12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26C4CF47-ED72-4A9D-8330-8291A3C93AB8}"/>
              </a:ext>
            </a:extLst>
          </p:cNvPr>
          <p:cNvSpPr/>
          <p:nvPr/>
        </p:nvSpPr>
        <p:spPr>
          <a:xfrm rot="5400000">
            <a:off x="1111180" y="3185918"/>
            <a:ext cx="568713" cy="568713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CB01EA37-23AD-4723-8BA9-8676D5204DB7}"/>
              </a:ext>
            </a:extLst>
          </p:cNvPr>
          <p:cNvSpPr/>
          <p:nvPr/>
        </p:nvSpPr>
        <p:spPr>
          <a:xfrm rot="5400000">
            <a:off x="8269996" y="2513348"/>
            <a:ext cx="568713" cy="568713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DD82A1E-0EC1-45B8-8100-12A0BBCAAFAC}"/>
              </a:ext>
            </a:extLst>
          </p:cNvPr>
          <p:cNvSpPr/>
          <p:nvPr/>
        </p:nvSpPr>
        <p:spPr>
          <a:xfrm>
            <a:off x="11541104" y="6211225"/>
            <a:ext cx="642937" cy="642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246C28-1437-4E78-9F5F-E6014D9E52DD}"/>
              </a:ext>
            </a:extLst>
          </p:cNvPr>
          <p:cNvCxnSpPr/>
          <p:nvPr/>
        </p:nvCxnSpPr>
        <p:spPr>
          <a:xfrm>
            <a:off x="7525430" y="499551"/>
            <a:ext cx="0" cy="1729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560FA91-12D6-4DC7-BCCA-3648B354C35B}"/>
              </a:ext>
            </a:extLst>
          </p:cNvPr>
          <p:cNvSpPr txBox="1"/>
          <p:nvPr/>
        </p:nvSpPr>
        <p:spPr>
          <a:xfrm>
            <a:off x="11556410" y="624465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ID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3308F3-646C-AF93-A1C8-25D63629F542}"/>
              </a:ext>
            </a:extLst>
          </p:cNvPr>
          <p:cNvSpPr txBox="1"/>
          <p:nvPr/>
        </p:nvSpPr>
        <p:spPr>
          <a:xfrm>
            <a:off x="579435" y="5993245"/>
            <a:ext cx="7101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badi" panose="020B0604020104020204" pitchFamily="34" charset="0"/>
              </a:rPr>
              <a:t>Link evidence: </a:t>
            </a:r>
            <a:r>
              <a:rPr lang="en-ID" sz="1400" dirty="0">
                <a:hlinkClick r:id="rId7"/>
              </a:rPr>
              <a:t>5. </a:t>
            </a:r>
            <a:r>
              <a:rPr lang="en-ID" sz="1400" dirty="0" err="1">
                <a:hlinkClick r:id="rId7"/>
              </a:rPr>
              <a:t>Penyusunan</a:t>
            </a:r>
            <a:r>
              <a:rPr lang="en-ID" sz="1400" dirty="0">
                <a:hlinkClick r:id="rId7"/>
              </a:rPr>
              <a:t> </a:t>
            </a:r>
            <a:r>
              <a:rPr lang="en-ID" sz="1400" dirty="0" err="1">
                <a:hlinkClick r:id="rId7"/>
              </a:rPr>
              <a:t>Pemberian</a:t>
            </a:r>
            <a:r>
              <a:rPr lang="en-ID" sz="1400" dirty="0">
                <a:hlinkClick r:id="rId7"/>
              </a:rPr>
              <a:t> Reward dan Punishment - Google Drive</a:t>
            </a:r>
            <a:endParaRPr lang="en-ID" sz="1400" dirty="0">
              <a:latin typeface="Abadi" panose="020B06040201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CC5E6F-7ED3-0011-7D61-0F09C411DE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884" y="3579540"/>
            <a:ext cx="1706415" cy="24137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8FA107-BA2E-4231-A9AD-83F03C0242C5}"/>
              </a:ext>
            </a:extLst>
          </p:cNvPr>
          <p:cNvSpPr txBox="1"/>
          <p:nvPr/>
        </p:nvSpPr>
        <p:spPr>
          <a:xfrm>
            <a:off x="1187099" y="5454636"/>
            <a:ext cx="2587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n-ID" sz="1200" i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Dok</a:t>
            </a:r>
            <a:r>
              <a:rPr lang="en-ID" sz="12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en-ID" sz="1200" i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Pedoman</a:t>
            </a:r>
            <a:r>
              <a:rPr lang="en-ID" sz="12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 Reward and Punishment)</a:t>
            </a:r>
          </a:p>
        </p:txBody>
      </p:sp>
    </p:spTree>
    <p:extLst>
      <p:ext uri="{BB962C8B-B14F-4D97-AF65-F5344CB8AC3E}">
        <p14:creationId xmlns:p14="http://schemas.microsoft.com/office/powerpoint/2010/main" val="3855953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144AD3-D53B-4D32-9416-E7FA8E150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7EDC43-F5E2-4950-8F2A-62320BAD474B}"/>
              </a:ext>
            </a:extLst>
          </p:cNvPr>
          <p:cNvSpPr/>
          <p:nvPr/>
        </p:nvSpPr>
        <p:spPr>
          <a:xfrm>
            <a:off x="467405" y="356616"/>
            <a:ext cx="371646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REWARD AND PUNISHMENT</a:t>
            </a:r>
            <a:endParaRPr lang="en-US" sz="2000" b="1" cap="none" spc="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C6C73F-1CB0-4681-8197-817AC2BBB986}"/>
              </a:ext>
            </a:extLst>
          </p:cNvPr>
          <p:cNvSpPr txBox="1"/>
          <p:nvPr/>
        </p:nvSpPr>
        <p:spPr>
          <a:xfrm>
            <a:off x="1322289" y="4618302"/>
            <a:ext cx="439961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tahapan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personil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memenuhi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kriteria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menerima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reward dan punishment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dilakukan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rotasi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lingkungan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internal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Direktorat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Reskrimsus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Polda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NTT. Proses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berlaku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baik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staf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maupun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penyidik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FD856B-3F39-43F5-A944-F1DC27B05A92}"/>
              </a:ext>
            </a:extLst>
          </p:cNvPr>
          <p:cNvSpPr/>
          <p:nvPr/>
        </p:nvSpPr>
        <p:spPr>
          <a:xfrm>
            <a:off x="696005" y="802279"/>
            <a:ext cx="4742345" cy="5840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b="1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Penentuan</a:t>
            </a:r>
            <a:r>
              <a:rPr lang="en-US" sz="16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Nama-Nama </a:t>
            </a:r>
            <a:r>
              <a:rPr lang="en-US" sz="1600" b="1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Penerima</a:t>
            </a:r>
            <a:r>
              <a:rPr lang="en-US" sz="16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Reward and Punishment</a:t>
            </a:r>
            <a:endParaRPr lang="en-US" sz="1600" b="1" cap="none" spc="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2E4E04-E521-46D6-9216-E62581A217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1" t="13333" r="7703" b="21041"/>
          <a:stretch/>
        </p:blipFill>
        <p:spPr>
          <a:xfrm>
            <a:off x="492755" y="1532625"/>
            <a:ext cx="4945598" cy="293936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90E90E-59F1-48FF-9C99-F6C4CB6083AE}"/>
              </a:ext>
            </a:extLst>
          </p:cNvPr>
          <p:cNvCxnSpPr/>
          <p:nvPr/>
        </p:nvCxnSpPr>
        <p:spPr>
          <a:xfrm>
            <a:off x="696005" y="756726"/>
            <a:ext cx="0" cy="1729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3DF1A96-3C7C-443A-BE7D-E564CA2B53E8}"/>
              </a:ext>
            </a:extLst>
          </p:cNvPr>
          <p:cNvSpPr txBox="1"/>
          <p:nvPr/>
        </p:nvSpPr>
        <p:spPr>
          <a:xfrm>
            <a:off x="9900244" y="1082203"/>
            <a:ext cx="1795575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Bagi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personil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staf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menunjukkan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kinerja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unggul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mereka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dipromosikan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menjadi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penyidik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sebagai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bentuk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penghargaan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atas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profesionalisme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dedikasi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mereka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Sebaliknya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bagi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penyidik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belum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memenuhi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standar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kinerja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ditetapkan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mereka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dipindahkan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staf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sebagai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bagian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pembinaan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pembelajaran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lebih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4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lanjut</a:t>
            </a:r>
            <a:r>
              <a:rPr lang="en-ID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ID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1C4173-B670-45F6-96F3-D4C2FA552198}"/>
              </a:ext>
            </a:extLst>
          </p:cNvPr>
          <p:cNvCxnSpPr/>
          <p:nvPr/>
        </p:nvCxnSpPr>
        <p:spPr>
          <a:xfrm>
            <a:off x="1303919" y="4185729"/>
            <a:ext cx="0" cy="1729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660EEE7-F224-4CFD-B6AF-9E7DE25A82BB}"/>
              </a:ext>
            </a:extLst>
          </p:cNvPr>
          <p:cNvSpPr/>
          <p:nvPr/>
        </p:nvSpPr>
        <p:spPr>
          <a:xfrm>
            <a:off x="11541104" y="6211225"/>
            <a:ext cx="642937" cy="642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CE77AB-72E4-41AB-8DF0-0C65DBF25962}"/>
              </a:ext>
            </a:extLst>
          </p:cNvPr>
          <p:cNvCxnSpPr/>
          <p:nvPr/>
        </p:nvCxnSpPr>
        <p:spPr>
          <a:xfrm>
            <a:off x="5858488" y="3986213"/>
            <a:ext cx="0" cy="19288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 descr="Arrow: Counter-clockwise curve with solid fill">
            <a:extLst>
              <a:ext uri="{FF2B5EF4-FFF2-40B4-BE49-F238E27FC236}">
                <a16:creationId xmlns:a16="http://schemas.microsoft.com/office/drawing/2014/main" id="{9A461B5E-37B0-4DDF-B936-E8CA21DAB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05801">
            <a:off x="4888253" y="3077694"/>
            <a:ext cx="1383758" cy="13837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67AB68E-A47C-4964-9466-2308A56F6DFE}"/>
              </a:ext>
            </a:extLst>
          </p:cNvPr>
          <p:cNvSpPr txBox="1"/>
          <p:nvPr/>
        </p:nvSpPr>
        <p:spPr>
          <a:xfrm>
            <a:off x="11556410" y="624465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ID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E75DBC-9B71-4B9D-64BC-D6EDA8F1BB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02280"/>
            <a:ext cx="1779472" cy="25185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51F159-E9F5-C67D-77D7-5C7F4DD700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22" y="802280"/>
            <a:ext cx="1779472" cy="25185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F27FC0-AC62-1999-7AB7-C5F1B0CADE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60" y="3436862"/>
            <a:ext cx="1774609" cy="25116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416BD2-A18D-FA7E-4CBC-F59DE1EE51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22" y="3443287"/>
            <a:ext cx="1774610" cy="25116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14E591C-7312-0A08-5294-1893528E32B9}"/>
              </a:ext>
            </a:extLst>
          </p:cNvPr>
          <p:cNvSpPr txBox="1"/>
          <p:nvPr/>
        </p:nvSpPr>
        <p:spPr>
          <a:xfrm>
            <a:off x="6840974" y="2919102"/>
            <a:ext cx="2366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highlight>
                  <a:srgbClr val="FFFF00"/>
                </a:highlight>
                <a:latin typeface="Abadi" panose="020B0604020104020204" pitchFamily="34" charset="0"/>
              </a:rPr>
              <a:t>Pengajuan</a:t>
            </a:r>
            <a:r>
              <a:rPr lang="en-US" sz="1400" i="1" dirty="0">
                <a:highlight>
                  <a:srgbClr val="FFFF00"/>
                </a:highlight>
                <a:latin typeface="Abadi" panose="020B0604020104020204" pitchFamily="34" charset="0"/>
              </a:rPr>
              <a:t> </a:t>
            </a:r>
            <a:r>
              <a:rPr lang="en-US" sz="1400" i="1" dirty="0" err="1">
                <a:highlight>
                  <a:srgbClr val="FFFF00"/>
                </a:highlight>
                <a:latin typeface="Abadi" panose="020B0604020104020204" pitchFamily="34" charset="0"/>
              </a:rPr>
              <a:t>Penerima</a:t>
            </a:r>
            <a:r>
              <a:rPr lang="en-US" sz="1400" i="1" dirty="0">
                <a:highlight>
                  <a:srgbClr val="FFFF00"/>
                </a:highlight>
                <a:latin typeface="Abadi" panose="020B0604020104020204" pitchFamily="34" charset="0"/>
              </a:rPr>
              <a:t> Reward</a:t>
            </a:r>
            <a:endParaRPr lang="en-ID" sz="1400" i="1" dirty="0">
              <a:highlight>
                <a:srgbClr val="FFFF00"/>
              </a:highlight>
              <a:latin typeface="Abadi" panose="020B06040201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652962-EF5B-1E2D-2C9A-67B04C83C6B0}"/>
              </a:ext>
            </a:extLst>
          </p:cNvPr>
          <p:cNvSpPr txBox="1"/>
          <p:nvPr/>
        </p:nvSpPr>
        <p:spPr>
          <a:xfrm>
            <a:off x="6896414" y="5437629"/>
            <a:ext cx="2249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highlight>
                  <a:srgbClr val="FFFF00"/>
                </a:highlight>
                <a:latin typeface="Abadi" panose="020B0604020104020204" pitchFamily="34" charset="0"/>
              </a:rPr>
              <a:t>Pengajuan</a:t>
            </a:r>
            <a:r>
              <a:rPr lang="en-US" sz="1400" i="1" dirty="0">
                <a:highlight>
                  <a:srgbClr val="FFFF00"/>
                </a:highlight>
                <a:latin typeface="Abadi" panose="020B0604020104020204" pitchFamily="34" charset="0"/>
              </a:rPr>
              <a:t> </a:t>
            </a:r>
            <a:r>
              <a:rPr lang="en-US" sz="1400" i="1" dirty="0" err="1">
                <a:highlight>
                  <a:srgbClr val="FFFF00"/>
                </a:highlight>
                <a:latin typeface="Abadi" panose="020B0604020104020204" pitchFamily="34" charset="0"/>
              </a:rPr>
              <a:t>Mutasi</a:t>
            </a:r>
            <a:r>
              <a:rPr lang="en-US" sz="1400" i="1" dirty="0">
                <a:highlight>
                  <a:srgbClr val="FFFF00"/>
                </a:highlight>
                <a:latin typeface="Abadi" panose="020B0604020104020204" pitchFamily="34" charset="0"/>
              </a:rPr>
              <a:t> </a:t>
            </a:r>
            <a:r>
              <a:rPr lang="en-US" sz="1400" i="1" dirty="0" err="1">
                <a:highlight>
                  <a:srgbClr val="FFFF00"/>
                </a:highlight>
                <a:latin typeface="Abadi" panose="020B0604020104020204" pitchFamily="34" charset="0"/>
              </a:rPr>
              <a:t>Personel</a:t>
            </a:r>
            <a:endParaRPr lang="en-ID" sz="1400" i="1" dirty="0">
              <a:highlight>
                <a:srgbClr val="FFFF00"/>
              </a:highlight>
              <a:latin typeface="Abadi" panose="020B06040201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F79AA3-9F50-AAA2-D435-1E8B672EB7D8}"/>
              </a:ext>
            </a:extLst>
          </p:cNvPr>
          <p:cNvSpPr txBox="1"/>
          <p:nvPr/>
        </p:nvSpPr>
        <p:spPr>
          <a:xfrm>
            <a:off x="1322289" y="6142324"/>
            <a:ext cx="7101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badi" panose="020B0604020104020204" pitchFamily="34" charset="0"/>
              </a:rPr>
              <a:t>Link evidence: </a:t>
            </a:r>
            <a:r>
              <a:rPr lang="en-ID" sz="1400" dirty="0">
                <a:hlinkClick r:id="rId10"/>
              </a:rPr>
              <a:t>7. </a:t>
            </a:r>
            <a:r>
              <a:rPr lang="en-ID" sz="1400" dirty="0" err="1">
                <a:hlinkClick r:id="rId10"/>
              </a:rPr>
              <a:t>Pengajuan</a:t>
            </a:r>
            <a:r>
              <a:rPr lang="en-ID" sz="1400" dirty="0">
                <a:hlinkClick r:id="rId10"/>
              </a:rPr>
              <a:t> Nama-Nama </a:t>
            </a:r>
            <a:r>
              <a:rPr lang="en-ID" sz="1400" dirty="0" err="1">
                <a:hlinkClick r:id="rId10"/>
              </a:rPr>
              <a:t>Penerima</a:t>
            </a:r>
            <a:r>
              <a:rPr lang="en-ID" sz="1400" dirty="0">
                <a:hlinkClick r:id="rId10"/>
              </a:rPr>
              <a:t> Reward and Punishment - Google Drive</a:t>
            </a:r>
            <a:r>
              <a:rPr lang="en-US" sz="1400" dirty="0">
                <a:latin typeface="Abadi" panose="020B0604020104020204" pitchFamily="34" charset="0"/>
              </a:rPr>
              <a:t> </a:t>
            </a:r>
            <a:endParaRPr lang="en-ID" sz="14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732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277B9E-B792-40C1-9581-9A3568C88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276C7A-E45C-4782-9CAA-C67D3DD33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473" y="72786"/>
            <a:ext cx="5560305" cy="183163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50142D3-0F78-4B22-9881-5FE0F0335B79}"/>
              </a:ext>
            </a:extLst>
          </p:cNvPr>
          <p:cNvCxnSpPr>
            <a:cxnSpLocks/>
          </p:cNvCxnSpPr>
          <p:nvPr/>
        </p:nvCxnSpPr>
        <p:spPr>
          <a:xfrm>
            <a:off x="614360" y="1400175"/>
            <a:ext cx="0" cy="51053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F4D21A7-D08D-430A-B666-35F72BD058ED}"/>
              </a:ext>
            </a:extLst>
          </p:cNvPr>
          <p:cNvSpPr txBox="1"/>
          <p:nvPr/>
        </p:nvSpPr>
        <p:spPr>
          <a:xfrm>
            <a:off x="4697364" y="501906"/>
            <a:ext cx="69008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trategi marketing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sektor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publik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dalam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proyek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perubahan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ini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menggunakan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formula 4P 1C yang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berarti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Product, Price, Place, Promotion, 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dan </a:t>
            </a:r>
            <a:r>
              <a:rPr lang="en-US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Costumer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Implementasi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strategi marketing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ini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dapat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kami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jabarkan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sebagai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berikut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ID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9363F9-8E70-42D8-96D1-D04EC663F6AB}"/>
              </a:ext>
            </a:extLst>
          </p:cNvPr>
          <p:cNvSpPr/>
          <p:nvPr/>
        </p:nvSpPr>
        <p:spPr>
          <a:xfrm>
            <a:off x="708597" y="1605446"/>
            <a:ext cx="132600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D3C2280-84B7-4865-92F3-D2F8C8FF838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24" y="2004700"/>
            <a:ext cx="1547901" cy="21885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3D429E-4DA7-4369-B19F-2B2DBD84493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378" y="2004700"/>
            <a:ext cx="1548407" cy="21885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A25CFA-F46F-4BD6-BD0B-5D2FEFE05F4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77" y="4296486"/>
            <a:ext cx="1547900" cy="21806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1D752B8-F0B0-492A-A7C9-CE78D7B68C88}"/>
              </a:ext>
            </a:extLst>
          </p:cNvPr>
          <p:cNvSpPr txBox="1"/>
          <p:nvPr/>
        </p:nvSpPr>
        <p:spPr>
          <a:xfrm>
            <a:off x="2249247" y="3755314"/>
            <a:ext cx="18681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05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n-ID" sz="1050" i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Dok</a:t>
            </a:r>
            <a:r>
              <a:rPr lang="en-ID" sz="105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en-ID" sz="1050" i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Pedoman</a:t>
            </a:r>
            <a:r>
              <a:rPr lang="en-ID" sz="105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 Reward and Punishment)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76AAB1-7203-4A41-982A-D70134F1B3D3}"/>
              </a:ext>
            </a:extLst>
          </p:cNvPr>
          <p:cNvSpPr txBox="1"/>
          <p:nvPr/>
        </p:nvSpPr>
        <p:spPr>
          <a:xfrm>
            <a:off x="634195" y="3755314"/>
            <a:ext cx="18681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05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n-ID" sz="1050" i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Dok</a:t>
            </a:r>
            <a:r>
              <a:rPr lang="en-ID" sz="105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en-ID" sz="1050" i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Pedoman</a:t>
            </a:r>
            <a:r>
              <a:rPr lang="en-ID" sz="105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 Coaching</a:t>
            </a:r>
          </a:p>
          <a:p>
            <a:pPr algn="ctr"/>
            <a:r>
              <a:rPr lang="en-ID" sz="1050" i="1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dan Mentoring</a:t>
            </a:r>
            <a:r>
              <a:rPr lang="en-ID" sz="105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D4DEBE-26E7-4CAB-B740-438032E61C2F}"/>
              </a:ext>
            </a:extLst>
          </p:cNvPr>
          <p:cNvSpPr txBox="1"/>
          <p:nvPr/>
        </p:nvSpPr>
        <p:spPr>
          <a:xfrm>
            <a:off x="616571" y="6117195"/>
            <a:ext cx="18681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050" i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Sprin</a:t>
            </a:r>
            <a:r>
              <a:rPr lang="en-ID" sz="105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050" i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Direktur</a:t>
            </a:r>
            <a:r>
              <a:rPr lang="en-ID" sz="105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050" i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tentang</a:t>
            </a:r>
            <a:endParaRPr lang="en-ID" sz="1050" i="1" dirty="0">
              <a:effectLst/>
              <a:highlight>
                <a:srgbClr val="FFFF00"/>
              </a:highligh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n-ID" sz="1050" i="1" dirty="0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Reward and </a:t>
            </a:r>
            <a:r>
              <a:rPr lang="en-ID" sz="1050" i="1" dirty="0" err="1"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Punisment</a:t>
            </a:r>
            <a:endParaRPr lang="en-ID" sz="1050" i="1" dirty="0">
              <a:effectLst/>
              <a:highlight>
                <a:srgbClr val="FFFF00"/>
              </a:highlight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2841894-92D7-4628-94B8-33C9E8E826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t="9679" r="12250" b="16736"/>
          <a:stretch/>
        </p:blipFill>
        <p:spPr>
          <a:xfrm>
            <a:off x="4024939" y="2004700"/>
            <a:ext cx="3490284" cy="216611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9DE495A-8236-4772-BF8D-7724F35801C1}"/>
              </a:ext>
            </a:extLst>
          </p:cNvPr>
          <p:cNvSpPr txBox="1"/>
          <p:nvPr/>
        </p:nvSpPr>
        <p:spPr>
          <a:xfrm>
            <a:off x="4836002" y="3755314"/>
            <a:ext cx="18681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05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n-ID" sz="1050" i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Pelaksanaan</a:t>
            </a:r>
            <a:r>
              <a:rPr lang="en-ID" sz="105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050" i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Kegiatan</a:t>
            </a:r>
            <a:r>
              <a:rPr lang="en-ID" sz="105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 Coaching dan Mentoring)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2D80CCD-BC88-4FA5-8A56-7A0CE697E443}"/>
              </a:ext>
            </a:extLst>
          </p:cNvPr>
          <p:cNvSpPr/>
          <p:nvPr/>
        </p:nvSpPr>
        <p:spPr>
          <a:xfrm>
            <a:off x="2445417" y="4181340"/>
            <a:ext cx="88998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11BCA1-EB43-4F2A-B18C-302B0E2E63C5}"/>
              </a:ext>
            </a:extLst>
          </p:cNvPr>
          <p:cNvSpPr txBox="1"/>
          <p:nvPr/>
        </p:nvSpPr>
        <p:spPr>
          <a:xfrm>
            <a:off x="2456015" y="4496876"/>
            <a:ext cx="26693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APBN DIPA </a:t>
            </a:r>
            <a:r>
              <a:rPr lang="en-US" sz="1400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Ditreskrimsus</a:t>
            </a:r>
            <a:r>
              <a:rPr lang="en-US" sz="14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Polda</a:t>
            </a:r>
            <a:r>
              <a:rPr lang="en-US" sz="14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 NTT </a:t>
            </a:r>
            <a:r>
              <a:rPr lang="en-US" sz="1400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Tahun</a:t>
            </a:r>
            <a:r>
              <a:rPr lang="en-US" sz="14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 2024.</a:t>
            </a:r>
            <a:endParaRPr lang="en-ID" sz="1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289EACF-0CC2-4833-903F-46989C287EEB}"/>
              </a:ext>
            </a:extLst>
          </p:cNvPr>
          <p:cNvSpPr/>
          <p:nvPr/>
        </p:nvSpPr>
        <p:spPr>
          <a:xfrm>
            <a:off x="2445417" y="4969055"/>
            <a:ext cx="9669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71DD4C-13BC-4C8F-85F7-5F51043BDD4C}"/>
              </a:ext>
            </a:extLst>
          </p:cNvPr>
          <p:cNvSpPr txBox="1"/>
          <p:nvPr/>
        </p:nvSpPr>
        <p:spPr>
          <a:xfrm>
            <a:off x="2456016" y="5230000"/>
            <a:ext cx="2753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Di </a:t>
            </a:r>
            <a:r>
              <a:rPr lang="en-US" sz="1400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lingkungan</a:t>
            </a:r>
            <a:r>
              <a:rPr lang="en-US" sz="14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Ditreskrimsus</a:t>
            </a:r>
            <a:r>
              <a:rPr lang="en-US" sz="14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Polda</a:t>
            </a:r>
            <a:r>
              <a:rPr lang="en-US" sz="14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 NTT.</a:t>
            </a:r>
            <a:endParaRPr lang="en-ID" sz="1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DC0B27B-6FF8-468B-B5F3-7A71F4768ADE}"/>
              </a:ext>
            </a:extLst>
          </p:cNvPr>
          <p:cNvSpPr/>
          <p:nvPr/>
        </p:nvSpPr>
        <p:spPr>
          <a:xfrm>
            <a:off x="2445417" y="5666322"/>
            <a:ext cx="150137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CUSTOMER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911EE4-048B-487F-AE59-0E7E0D10665B}"/>
              </a:ext>
            </a:extLst>
          </p:cNvPr>
          <p:cNvSpPr txBox="1"/>
          <p:nvPr/>
        </p:nvSpPr>
        <p:spPr>
          <a:xfrm>
            <a:off x="2456015" y="5981858"/>
            <a:ext cx="266930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Dirreskrimsus</a:t>
            </a:r>
            <a:r>
              <a:rPr lang="en-US" sz="1400" dirty="0"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Wadirreskrimsus</a:t>
            </a:r>
            <a:r>
              <a:rPr lang="en-US" sz="1400" dirty="0"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, dan </a:t>
            </a:r>
            <a:r>
              <a:rPr lang="en-US" sz="1400" dirty="0" err="1"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Personel</a:t>
            </a:r>
            <a:r>
              <a:rPr lang="en-US" sz="1400" dirty="0"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Ditreskrimsus</a:t>
            </a:r>
            <a:r>
              <a:rPr lang="en-US" sz="1400" dirty="0"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Polda</a:t>
            </a:r>
            <a:r>
              <a:rPr lang="en-US" sz="1400" dirty="0"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 NTT</a:t>
            </a:r>
            <a:endParaRPr lang="en-ID" sz="14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DAA2B12-EE26-49FF-9860-B6445D32FF0A}"/>
              </a:ext>
            </a:extLst>
          </p:cNvPr>
          <p:cNvSpPr/>
          <p:nvPr/>
        </p:nvSpPr>
        <p:spPr>
          <a:xfrm>
            <a:off x="7636345" y="1605446"/>
            <a:ext cx="160813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PROMOTION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0E248B-C73C-4C54-8BA0-9A8E5DCE0EE7}"/>
              </a:ext>
            </a:extLst>
          </p:cNvPr>
          <p:cNvSpPr txBox="1"/>
          <p:nvPr/>
        </p:nvSpPr>
        <p:spPr>
          <a:xfrm>
            <a:off x="7636345" y="1936093"/>
            <a:ext cx="400796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Promosi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fokus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pada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penyebaran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informasi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mengenai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keberhasilan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dan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manfaat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proyek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kepada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pemangku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kepentingan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internal dan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eksternal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Ditreskrimsus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Polda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NTT,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dengan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beberapa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cara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melalui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sosialisasi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internal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Ditreskrimsus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Polda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NTT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melalui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tatap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muka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formal dan non formal,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melalui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sosialisasi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dan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kolaborasi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eksternal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Ditreskrimsus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Polda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NTT, dan juga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melalui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publikasi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portal media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lokal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dan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nasional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ID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36793BB-77BD-4CFC-B20B-023BB228C62C}"/>
              </a:ext>
            </a:extLst>
          </p:cNvPr>
          <p:cNvSpPr/>
          <p:nvPr/>
        </p:nvSpPr>
        <p:spPr>
          <a:xfrm>
            <a:off x="11541104" y="6211225"/>
            <a:ext cx="642937" cy="642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79297B2-F7E3-4789-A238-F772D8CDBBA7}"/>
              </a:ext>
            </a:extLst>
          </p:cNvPr>
          <p:cNvCxnSpPr/>
          <p:nvPr/>
        </p:nvCxnSpPr>
        <p:spPr>
          <a:xfrm>
            <a:off x="4632378" y="342900"/>
            <a:ext cx="0" cy="12625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265AE245-BB50-4ED2-B21D-B9F77CDC72E4}"/>
              </a:ext>
            </a:extLst>
          </p:cNvPr>
          <p:cNvSpPr txBox="1"/>
          <p:nvPr/>
        </p:nvSpPr>
        <p:spPr>
          <a:xfrm>
            <a:off x="11556410" y="624465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ID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70315-CB21-C1BE-C5F8-C1923546E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/>
          <a:stretch/>
        </p:blipFill>
        <p:spPr>
          <a:xfrm>
            <a:off x="5163499" y="4222284"/>
            <a:ext cx="1236640" cy="2543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85FD5E-B347-9AE7-DB71-8D9ACEF373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/>
          <a:stretch/>
        </p:blipFill>
        <p:spPr>
          <a:xfrm>
            <a:off x="6452140" y="4203155"/>
            <a:ext cx="1236639" cy="25435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C08888-475E-5423-6892-37789D5AA2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7" b="5659"/>
          <a:stretch/>
        </p:blipFill>
        <p:spPr>
          <a:xfrm>
            <a:off x="7757754" y="4211757"/>
            <a:ext cx="1312225" cy="2534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7F3D6F-A6FB-1EFD-0F3B-D1030AF605BC}"/>
              </a:ext>
            </a:extLst>
          </p:cNvPr>
          <p:cNvSpPr txBox="1"/>
          <p:nvPr/>
        </p:nvSpPr>
        <p:spPr>
          <a:xfrm>
            <a:off x="9121647" y="4132707"/>
            <a:ext cx="2520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Publikasi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en-ID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sergap.co.id: </a:t>
            </a:r>
            <a:r>
              <a:rPr lang="en-ID" sz="1200" dirty="0" err="1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Peningkatan</a:t>
            </a:r>
            <a:r>
              <a:rPr lang="en-ID" sz="1200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ID" sz="1200" dirty="0" err="1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Disiplin</a:t>
            </a:r>
            <a:r>
              <a:rPr lang="en-ID" sz="1200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ID" sz="1200" dirty="0" err="1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Penyidik</a:t>
            </a:r>
            <a:r>
              <a:rPr lang="en-ID" sz="1200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ID" sz="1200" dirty="0" err="1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Ditreskrimsus</a:t>
            </a:r>
            <a:r>
              <a:rPr lang="en-ID" sz="1200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ID" sz="1200" dirty="0" err="1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Polda</a:t>
            </a:r>
            <a:r>
              <a:rPr lang="en-ID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NTT</a:t>
            </a:r>
            <a:endParaRPr lang="en-ID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ID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Beritasatu.com: </a:t>
            </a:r>
            <a:r>
              <a:rPr lang="en-ID" sz="1200" dirty="0" err="1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Peningkatan</a:t>
            </a:r>
            <a:r>
              <a:rPr lang="en-ID" sz="1200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ID" sz="1200" dirty="0" err="1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Disiplin</a:t>
            </a:r>
            <a:r>
              <a:rPr lang="en-ID" sz="1200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ID" sz="1200" dirty="0" err="1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Penyidik</a:t>
            </a:r>
            <a:r>
              <a:rPr lang="en-ID" sz="1200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ID" sz="1200" dirty="0" err="1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Ditreskrimsus</a:t>
            </a:r>
            <a:r>
              <a:rPr lang="en-ID" sz="1200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ID" sz="1200" dirty="0" err="1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Polda</a:t>
            </a:r>
            <a:r>
              <a:rPr lang="en-ID" sz="1200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NTT </a:t>
            </a:r>
            <a:r>
              <a:rPr lang="en-ID" sz="1200" dirty="0" err="1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Dengan</a:t>
            </a:r>
            <a:r>
              <a:rPr lang="en-ID" sz="1200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ID" sz="1200" dirty="0" err="1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Pendekatan</a:t>
            </a:r>
            <a:r>
              <a:rPr lang="en-ID" sz="1200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Coaching dan Mentoring Serta </a:t>
            </a:r>
            <a:r>
              <a:rPr lang="en-ID" sz="1200" dirty="0" err="1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Sistem</a:t>
            </a:r>
            <a:r>
              <a:rPr lang="en-ID" sz="1200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Reward And Punishment - </a:t>
            </a:r>
            <a:r>
              <a:rPr lang="en-ID" sz="1200" dirty="0" err="1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Sumber</a:t>
            </a:r>
            <a:r>
              <a:rPr lang="en-ID" sz="1200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: sergap.co.id - </a:t>
            </a:r>
            <a:r>
              <a:rPr lang="en-ID" sz="1200" dirty="0" err="1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BeritaSatu</a:t>
            </a:r>
            <a:r>
              <a:rPr lang="en-ID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Network</a:t>
            </a:r>
            <a:endParaRPr lang="en-ID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ID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r>
              <a:rPr lang="en-ID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ID" sz="1200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 </a:t>
            </a:r>
            <a:r>
              <a:rPr lang="en-ID" sz="1200" dirty="0" err="1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Desember</a:t>
            </a:r>
            <a:r>
              <a:rPr lang="en-ID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2024</a:t>
            </a:r>
            <a:endParaRPr lang="en-ID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049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02EA27-DE6A-4B0D-89BE-4453A5D95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0AE87E-72D6-4F2F-9A6B-FC6B0D232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518" y="190035"/>
            <a:ext cx="895672" cy="8902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58C138-059A-4E86-B828-10D922C0B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038" y="190035"/>
            <a:ext cx="866480" cy="866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B99B09-15AA-42A5-BC0D-7E3C48C44C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190" y="190035"/>
            <a:ext cx="706560" cy="97814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AA15FB8-8E1B-41A9-A11C-D4A8FC51915E}"/>
              </a:ext>
            </a:extLst>
          </p:cNvPr>
          <p:cNvSpPr/>
          <p:nvPr/>
        </p:nvSpPr>
        <p:spPr>
          <a:xfrm>
            <a:off x="11541104" y="6211225"/>
            <a:ext cx="642937" cy="642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E2A180-752A-4A4C-AC16-C72C6B33A3E8}"/>
              </a:ext>
            </a:extLst>
          </p:cNvPr>
          <p:cNvSpPr/>
          <p:nvPr/>
        </p:nvSpPr>
        <p:spPr>
          <a:xfrm>
            <a:off x="1232066" y="5680792"/>
            <a:ext cx="95633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>
              <a:spcAft>
                <a:spcPts val="1200"/>
              </a:spcAft>
            </a:pP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Setelah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implementasi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strategi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komunikasi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telah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dilaksanakan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dengan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tepat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terukur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gagasan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proyek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perubahan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mendapatkan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dukungan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dari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berbagai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pihak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R="180340">
              <a:spcAft>
                <a:spcPts val="1200"/>
              </a:spcAft>
            </a:pP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Hasilnya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terjadi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perubahan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pemetaan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stakeholders,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dari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Latens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bergeser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Promoters dan stakeholders yang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sebelumnya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Aphatetics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bergeser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Defenders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59A1341-9FF5-4A98-A137-B790474EB31C}"/>
              </a:ext>
            </a:extLst>
          </p:cNvPr>
          <p:cNvSpPr/>
          <p:nvPr/>
        </p:nvSpPr>
        <p:spPr>
          <a:xfrm>
            <a:off x="11830647" y="4143375"/>
            <a:ext cx="353394" cy="19002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2CFFBF-9E6B-4B32-BAC1-58CD865550B4}"/>
              </a:ext>
            </a:extLst>
          </p:cNvPr>
          <p:cNvSpPr txBox="1"/>
          <p:nvPr/>
        </p:nvSpPr>
        <p:spPr>
          <a:xfrm>
            <a:off x="11556410" y="624465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ID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A9189-8D80-B5E2-A063-731D234A50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3816" r="20125" b="4164"/>
          <a:stretch/>
        </p:blipFill>
        <p:spPr>
          <a:xfrm>
            <a:off x="1349754" y="1702684"/>
            <a:ext cx="4567184" cy="38428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98D80A-F99B-5D56-FD8F-EB724FBCF9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6" t="4164" r="21082" b="4164"/>
          <a:stretch/>
        </p:blipFill>
        <p:spPr>
          <a:xfrm>
            <a:off x="6136982" y="1702684"/>
            <a:ext cx="4479799" cy="38428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A6FC3D-4F23-690E-2038-799FFA769D6C}"/>
              </a:ext>
            </a:extLst>
          </p:cNvPr>
          <p:cNvSpPr txBox="1"/>
          <p:nvPr/>
        </p:nvSpPr>
        <p:spPr>
          <a:xfrm>
            <a:off x="3066524" y="1252061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endParaRPr lang="en-ID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1F79D9-E902-A3F6-1AF7-2F54DE2D8C00}"/>
              </a:ext>
            </a:extLst>
          </p:cNvPr>
          <p:cNvSpPr txBox="1"/>
          <p:nvPr/>
        </p:nvSpPr>
        <p:spPr>
          <a:xfrm>
            <a:off x="7932891" y="117796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endParaRPr lang="en-ID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1" descr="Arrow: Slight curve with solid fill">
            <a:extLst>
              <a:ext uri="{FF2B5EF4-FFF2-40B4-BE49-F238E27FC236}">
                <a16:creationId xmlns:a16="http://schemas.microsoft.com/office/drawing/2014/main" id="{4EF55370-A0C7-E8C4-A6B6-396EF463A3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61903" y="2889912"/>
            <a:ext cx="914400" cy="914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5F7ABAD-F5DB-4161-A5F2-9DA518E57EE4}"/>
              </a:ext>
            </a:extLst>
          </p:cNvPr>
          <p:cNvSpPr/>
          <p:nvPr/>
        </p:nvSpPr>
        <p:spPr>
          <a:xfrm>
            <a:off x="1232066" y="312018"/>
            <a:ext cx="23219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PERUBAHAN PETA</a:t>
            </a:r>
          </a:p>
          <a:p>
            <a:r>
              <a:rPr lang="en-US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2395452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F20E59-328E-450F-8DA6-F9A1BA2CB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F6097A-BBC4-446A-8A1D-F8B97BC56A9F}"/>
              </a:ext>
            </a:extLst>
          </p:cNvPr>
          <p:cNvSpPr/>
          <p:nvPr/>
        </p:nvSpPr>
        <p:spPr>
          <a:xfrm>
            <a:off x="4157662" y="185738"/>
            <a:ext cx="8034338" cy="11572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9E5F2E-6CD9-4A28-B7B0-84672F411B53}"/>
              </a:ext>
            </a:extLst>
          </p:cNvPr>
          <p:cNvSpPr/>
          <p:nvPr/>
        </p:nvSpPr>
        <p:spPr>
          <a:xfrm>
            <a:off x="324530" y="394001"/>
            <a:ext cx="36519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20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PEMBERDAYAAN</a:t>
            </a:r>
            <a:endParaRPr lang="en-US" sz="2000" b="1" dirty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0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ORGANISASI PEMBELAJAR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BAD14F-36DE-4087-AE64-DC448FE5A003}"/>
              </a:ext>
            </a:extLst>
          </p:cNvPr>
          <p:cNvSpPr txBox="1"/>
          <p:nvPr/>
        </p:nvSpPr>
        <p:spPr>
          <a:xfrm>
            <a:off x="4301022" y="378612"/>
            <a:ext cx="75664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Salah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satu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kompetensi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kunci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yang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diharapkan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dari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seorang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pemimpin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adalah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kemampuan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untuk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mengelola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memberdayakan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anggota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tim.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Berikut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adalah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sejumlah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kegiatan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dalam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rangka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pengembangan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kompetensi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terhadap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pihak-pihak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terdampak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dalam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proyek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perubahan</a:t>
            </a:r>
            <a:endParaRPr lang="en-ID" sz="1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A87E44-ACC7-4D19-88C4-1F2862A78258}"/>
              </a:ext>
            </a:extLst>
          </p:cNvPr>
          <p:cNvCxnSpPr/>
          <p:nvPr/>
        </p:nvCxnSpPr>
        <p:spPr>
          <a:xfrm>
            <a:off x="4157662" y="185738"/>
            <a:ext cx="0" cy="11572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523E53A3-C004-466C-B720-CA46282A4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479838"/>
              </p:ext>
            </p:extLst>
          </p:nvPr>
        </p:nvGraphicFramePr>
        <p:xfrm>
          <a:off x="221293" y="2289293"/>
          <a:ext cx="5982438" cy="4145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68296">
                  <a:extLst>
                    <a:ext uri="{9D8B030D-6E8A-4147-A177-3AD203B41FA5}">
                      <a16:colId xmlns:a16="http://schemas.microsoft.com/office/drawing/2014/main" val="1299048590"/>
                    </a:ext>
                  </a:extLst>
                </a:gridCol>
                <a:gridCol w="1519084">
                  <a:extLst>
                    <a:ext uri="{9D8B030D-6E8A-4147-A177-3AD203B41FA5}">
                      <a16:colId xmlns:a16="http://schemas.microsoft.com/office/drawing/2014/main" val="1897936646"/>
                    </a:ext>
                  </a:extLst>
                </a:gridCol>
                <a:gridCol w="1755058">
                  <a:extLst>
                    <a:ext uri="{9D8B030D-6E8A-4147-A177-3AD203B41FA5}">
                      <a16:colId xmlns:a16="http://schemas.microsoft.com/office/drawing/2014/main" val="3478369877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40020243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PIHAK TERDAMPAK</a:t>
                      </a:r>
                      <a:endParaRPr lang="en-ID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POTENSI PENGEMBANGAN</a:t>
                      </a:r>
                      <a:endParaRPr lang="en-ID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CARA PENGEMBANGAN POTENSI</a:t>
                      </a:r>
                      <a:endParaRPr lang="en-ID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WAKTU</a:t>
                      </a:r>
                      <a:endParaRPr lang="en-ID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107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000" algn="l">
                        <a:spcAft>
                          <a:spcPts val="600"/>
                        </a:spcAft>
                      </a:pP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reskrimsus</a:t>
                      </a:r>
                      <a:endParaRPr lang="en-ID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000" indent="0" algn="just">
                        <a:spcAft>
                          <a:spcPts val="600"/>
                        </a:spcAft>
                      </a:pPr>
                      <a:r>
                        <a:rPr lang="en-US" sz="1400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Leadership</a:t>
                      </a:r>
                      <a:endParaRPr lang="en-ID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725" indent="0">
                        <a:spcAft>
                          <a:spcPts val="600"/>
                        </a:spcAft>
                      </a:pP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Diskusi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dengan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PJU</a:t>
                      </a:r>
                      <a:endParaRPr lang="en-ID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725" indent="0">
                        <a:spcAft>
                          <a:spcPts val="600"/>
                        </a:spcAft>
                      </a:pP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Dilaksanakan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pada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minggu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 September 2024 </a:t>
                      </a:r>
                      <a:endParaRPr lang="en-ID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2282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000" algn="l"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Efektif</a:t>
                      </a:r>
                      <a:endParaRPr lang="en-ID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000" indent="0" algn="just">
                        <a:spcAft>
                          <a:spcPts val="600"/>
                        </a:spcAft>
                      </a:pP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Peningkatan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Kompetensi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Tim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Efektif</a:t>
                      </a:r>
                      <a:endParaRPr lang="en-ID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725" indent="0">
                        <a:spcAft>
                          <a:spcPts val="600"/>
                        </a:spcAft>
                        <a:tabLst>
                          <a:tab pos="85725" algn="l"/>
                        </a:tabLst>
                      </a:pP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Mengirim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efektif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mengikuti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sertifikasi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keahlian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dan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keterampilan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jabatan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fungsional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D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725" indent="0">
                        <a:spcAft>
                          <a:spcPts val="600"/>
                        </a:spcAft>
                      </a:pP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Dilaksanakan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pada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minggu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 September 2024</a:t>
                      </a:r>
                      <a:endParaRPr lang="en-ID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40025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000" algn="l">
                        <a:spcAft>
                          <a:spcPts val="600"/>
                        </a:spcAft>
                      </a:pP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Penyidik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Ditreskrimsus</a:t>
                      </a:r>
                      <a:endParaRPr lang="en-ID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000" indent="0" algn="just">
                        <a:spcAft>
                          <a:spcPts val="600"/>
                        </a:spcAft>
                      </a:pP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Sertifikasi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Penyidik</a:t>
                      </a:r>
                      <a:endParaRPr lang="en-ID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725" indent="0">
                        <a:spcAft>
                          <a:spcPts val="600"/>
                        </a:spcAft>
                      </a:pP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Mengirim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Penyidik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Ditreskrimsus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mengikuti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sertifikasi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keahlian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dan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keterampilan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jabatan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fungsional</a:t>
                      </a:r>
                      <a:endParaRPr lang="en-ID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85725" indent="0">
                        <a:spcAft>
                          <a:spcPts val="600"/>
                        </a:spcAft>
                      </a:pP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Dilaksanakan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pada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minggu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 September 2024</a:t>
                      </a:r>
                      <a:endParaRPr lang="en-ID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8388169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C4856F96-2B01-4774-883D-2AC4911593EF}"/>
              </a:ext>
            </a:extLst>
          </p:cNvPr>
          <p:cNvSpPr/>
          <p:nvPr/>
        </p:nvSpPr>
        <p:spPr>
          <a:xfrm>
            <a:off x="1074081" y="1462216"/>
            <a:ext cx="42755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Implementasi</a:t>
            </a:r>
            <a:r>
              <a:rPr lang="en-US" sz="2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Pengembangan</a:t>
            </a:r>
            <a:endParaRPr lang="en-US" sz="2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Potensi</a:t>
            </a:r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Dalam</a:t>
            </a:r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Proyek</a:t>
            </a:r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Perubahan</a:t>
            </a:r>
            <a:endParaRPr lang="en-ID" sz="2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2DE65A-A54D-43DE-8BD2-5F18675AD01E}"/>
              </a:ext>
            </a:extLst>
          </p:cNvPr>
          <p:cNvSpPr/>
          <p:nvPr/>
        </p:nvSpPr>
        <p:spPr>
          <a:xfrm>
            <a:off x="11541104" y="6211225"/>
            <a:ext cx="642937" cy="642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D92553-7F6E-4871-A902-867AFFB0CC8E}"/>
              </a:ext>
            </a:extLst>
          </p:cNvPr>
          <p:cNvSpPr txBox="1"/>
          <p:nvPr/>
        </p:nvSpPr>
        <p:spPr>
          <a:xfrm>
            <a:off x="11556410" y="624465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ID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2109C3-149C-878D-20EC-EB0AD6AB4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587" y="1587755"/>
            <a:ext cx="2974120" cy="2230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B6BB44-BD63-E004-6B81-43A6960D7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42" y="1587755"/>
            <a:ext cx="2600702" cy="46234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327641B-83B4-AAC2-A852-4CF553373CC7}"/>
              </a:ext>
            </a:extLst>
          </p:cNvPr>
          <p:cNvSpPr txBox="1"/>
          <p:nvPr/>
        </p:nvSpPr>
        <p:spPr>
          <a:xfrm>
            <a:off x="6606208" y="5829971"/>
            <a:ext cx="2031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highlight>
                  <a:srgbClr val="FFFF00"/>
                </a:highlight>
              </a:rPr>
              <a:t>Sertifikasi</a:t>
            </a:r>
            <a:r>
              <a:rPr lang="en-US" sz="1600" dirty="0">
                <a:highlight>
                  <a:srgbClr val="FFFF00"/>
                </a:highlight>
              </a:rPr>
              <a:t> </a:t>
            </a:r>
            <a:r>
              <a:rPr lang="en-US" sz="1600" dirty="0" err="1">
                <a:highlight>
                  <a:srgbClr val="FFFF00"/>
                </a:highlight>
              </a:rPr>
              <a:t>Penyidik</a:t>
            </a:r>
            <a:endParaRPr lang="en-ID" sz="1600" dirty="0">
              <a:highlight>
                <a:srgbClr val="FFFF00"/>
              </a:highligh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809A28A-BBAD-D1E6-7BED-B6CBFC381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443" y="3906787"/>
            <a:ext cx="2974361" cy="22995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35E722A-9811-CA38-297A-B427FD251769}"/>
              </a:ext>
            </a:extLst>
          </p:cNvPr>
          <p:cNvSpPr txBox="1"/>
          <p:nvPr/>
        </p:nvSpPr>
        <p:spPr>
          <a:xfrm>
            <a:off x="8926118" y="1535899"/>
            <a:ext cx="2031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Peningkatan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Kompetensi</a:t>
            </a:r>
            <a:r>
              <a:rPr lang="en-US" dirty="0">
                <a:highlight>
                  <a:srgbClr val="FFFF00"/>
                </a:highlight>
              </a:rPr>
              <a:t> Tim </a:t>
            </a:r>
            <a:r>
              <a:rPr lang="en-US" dirty="0" err="1">
                <a:highlight>
                  <a:srgbClr val="FFFF00"/>
                </a:highlight>
              </a:rPr>
              <a:t>Efektif</a:t>
            </a:r>
            <a:endParaRPr lang="en-ID" dirty="0">
              <a:highlight>
                <a:srgbClr val="FFFF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DC549D-3631-2EA4-2731-06416FC1ECA0}"/>
              </a:ext>
            </a:extLst>
          </p:cNvPr>
          <p:cNvSpPr txBox="1"/>
          <p:nvPr/>
        </p:nvSpPr>
        <p:spPr>
          <a:xfrm>
            <a:off x="9517485" y="5800466"/>
            <a:ext cx="1961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Diskusi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dengan</a:t>
            </a:r>
            <a:r>
              <a:rPr lang="en-US" dirty="0">
                <a:highlight>
                  <a:srgbClr val="FFFF00"/>
                </a:highlight>
              </a:rPr>
              <a:t> PJU</a:t>
            </a:r>
            <a:endParaRPr lang="en-ID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37232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6492476-D458-4777-8011-05D619E38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287582-8B32-4209-A72D-78F7DEA2C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12" y="292815"/>
            <a:ext cx="5667375" cy="11239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DB189B7-BEDB-4395-9E97-25BBF791718D}"/>
              </a:ext>
            </a:extLst>
          </p:cNvPr>
          <p:cNvSpPr/>
          <p:nvPr/>
        </p:nvSpPr>
        <p:spPr>
          <a:xfrm>
            <a:off x="985837" y="2024052"/>
            <a:ext cx="1857375" cy="36433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FC7DF1-103A-448B-9125-0AD7CB678980}"/>
              </a:ext>
            </a:extLst>
          </p:cNvPr>
          <p:cNvSpPr/>
          <p:nvPr/>
        </p:nvSpPr>
        <p:spPr>
          <a:xfrm>
            <a:off x="3014662" y="2024052"/>
            <a:ext cx="1857375" cy="36433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F27F74-1F1B-4223-A8F7-9C17C216A92D}"/>
              </a:ext>
            </a:extLst>
          </p:cNvPr>
          <p:cNvSpPr/>
          <p:nvPr/>
        </p:nvSpPr>
        <p:spPr>
          <a:xfrm>
            <a:off x="5043487" y="2024052"/>
            <a:ext cx="1857375" cy="36433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5AA4C0-578A-4CD5-AD84-C5E9C8F1D737}"/>
              </a:ext>
            </a:extLst>
          </p:cNvPr>
          <p:cNvSpPr/>
          <p:nvPr/>
        </p:nvSpPr>
        <p:spPr>
          <a:xfrm>
            <a:off x="7072312" y="2024052"/>
            <a:ext cx="1857375" cy="36433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E61A1D-2588-4333-983B-68E705403693}"/>
              </a:ext>
            </a:extLst>
          </p:cNvPr>
          <p:cNvSpPr/>
          <p:nvPr/>
        </p:nvSpPr>
        <p:spPr>
          <a:xfrm>
            <a:off x="9101137" y="2024052"/>
            <a:ext cx="1857375" cy="36433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CBE431-196F-4A7D-8DDD-69AC52D60CB1}"/>
              </a:ext>
            </a:extLst>
          </p:cNvPr>
          <p:cNvSpPr/>
          <p:nvPr/>
        </p:nvSpPr>
        <p:spPr>
          <a:xfrm>
            <a:off x="985837" y="2024051"/>
            <a:ext cx="1857375" cy="36433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9D9740-90AC-4A67-B414-04096CFA55DF}"/>
              </a:ext>
            </a:extLst>
          </p:cNvPr>
          <p:cNvSpPr/>
          <p:nvPr/>
        </p:nvSpPr>
        <p:spPr>
          <a:xfrm>
            <a:off x="985837" y="1443024"/>
            <a:ext cx="1857375" cy="46672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 YANG JELAS</a:t>
            </a:r>
            <a:endParaRPr lang="en-ID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0BB314-9215-4024-B018-C4F99633F0D5}"/>
              </a:ext>
            </a:extLst>
          </p:cNvPr>
          <p:cNvSpPr txBox="1"/>
          <p:nvPr/>
        </p:nvSpPr>
        <p:spPr>
          <a:xfrm>
            <a:off x="1100138" y="2252651"/>
            <a:ext cx="161448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Visi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yang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jelas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di mana project leader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menetapkan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arah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tujuan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dari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proyek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perubahan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ini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yakni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meningkatan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disiplin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profesionalisme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penyidik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melalui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pendekatan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coaching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ID" sz="13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mentoring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dan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evaluasi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berbasis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reward and punishment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ID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FB19D8-4315-4F22-B666-DA20AD465397}"/>
              </a:ext>
            </a:extLst>
          </p:cNvPr>
          <p:cNvSpPr/>
          <p:nvPr/>
        </p:nvSpPr>
        <p:spPr>
          <a:xfrm>
            <a:off x="3014662" y="1443024"/>
            <a:ext cx="1857375" cy="46672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KEPUTUSAN TEPAT</a:t>
            </a:r>
            <a:endParaRPr lang="en-ID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5C415D-1021-4CD5-AC1E-71B6359A7663}"/>
              </a:ext>
            </a:extLst>
          </p:cNvPr>
          <p:cNvSpPr txBox="1"/>
          <p:nvPr/>
        </p:nvSpPr>
        <p:spPr>
          <a:xfrm>
            <a:off x="3136105" y="2252651"/>
            <a:ext cx="161448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300" dirty="0">
                <a:latin typeface="Arial" panose="020B0604020202020204" pitchFamily="34" charset="0"/>
                <a:ea typeface="Calibri" panose="020F0502020204030204" pitchFamily="34" charset="0"/>
              </a:rPr>
              <a:t>K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eputusan yang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diambil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selalu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berbasis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pada data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kinerja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yang valid dan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terukur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Melalui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evaluasi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menyeluruh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terhadap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perilaku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kinerja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penyidik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Ditreskrimsus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sistem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reward and punishment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diterapkan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secara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adil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transparan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ID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EC5C3B-A087-4484-A765-48C4C0FF97B0}"/>
              </a:ext>
            </a:extLst>
          </p:cNvPr>
          <p:cNvSpPr/>
          <p:nvPr/>
        </p:nvSpPr>
        <p:spPr>
          <a:xfrm>
            <a:off x="5062537" y="1443024"/>
            <a:ext cx="1857375" cy="46672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KOLABORASI</a:t>
            </a:r>
            <a:endParaRPr lang="en-ID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6D253F-5DE3-4B81-9FA1-F48CAFEE488B}"/>
              </a:ext>
            </a:extLst>
          </p:cNvPr>
          <p:cNvSpPr txBox="1"/>
          <p:nvPr/>
        </p:nvSpPr>
        <p:spPr>
          <a:xfrm>
            <a:off x="5164930" y="2252651"/>
            <a:ext cx="161448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Komunikasi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koordinasi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intensif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antar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Satker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menjadi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kunci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dalam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memastikan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setiap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aspek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dari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sistem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reward and punishment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berjalan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sesuai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prosedur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Kolaborasi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lintas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unit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menunjukkan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kepemimpinan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strategis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dalam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mengelola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sumber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daya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secara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efisien</a:t>
            </a:r>
            <a:endParaRPr lang="en-ID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792D37-8468-40A7-BEEE-153CA2766D23}"/>
              </a:ext>
            </a:extLst>
          </p:cNvPr>
          <p:cNvSpPr/>
          <p:nvPr/>
        </p:nvSpPr>
        <p:spPr>
          <a:xfrm>
            <a:off x="7072312" y="1443024"/>
            <a:ext cx="1857375" cy="46672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KOMPETENSI SDM</a:t>
            </a:r>
            <a:endParaRPr lang="en-ID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471BED-2F2C-4D71-A7C5-027804943EF8}"/>
              </a:ext>
            </a:extLst>
          </p:cNvPr>
          <p:cNvSpPr txBox="1"/>
          <p:nvPr/>
        </p:nvSpPr>
        <p:spPr>
          <a:xfrm>
            <a:off x="7193755" y="2252651"/>
            <a:ext cx="156448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3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Project leader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menginisiasi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program </a:t>
            </a:r>
            <a:r>
              <a:rPr lang="en-ID" sz="13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coaching dan mentoring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sebagai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bagian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pemberdayaan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SDM di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Ditreskrimsus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Polda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NTT.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Pendekatan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ini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memperbaiki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disiplin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kinerja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jangka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pendek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dan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meningkatkan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keterampilan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penyidik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ID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2B5D91-ABF7-458B-AF54-5DC544E63513}"/>
              </a:ext>
            </a:extLst>
          </p:cNvPr>
          <p:cNvSpPr/>
          <p:nvPr/>
        </p:nvSpPr>
        <p:spPr>
          <a:xfrm>
            <a:off x="9101137" y="1443024"/>
            <a:ext cx="1857375" cy="4667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FLEKSIBILITAS</a:t>
            </a:r>
            <a:endParaRPr lang="en-ID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D8195C-F9AC-44E8-8276-8EC6179DB6B7}"/>
              </a:ext>
            </a:extLst>
          </p:cNvPr>
          <p:cNvSpPr txBox="1"/>
          <p:nvPr/>
        </p:nvSpPr>
        <p:spPr>
          <a:xfrm>
            <a:off x="9161858" y="2252651"/>
            <a:ext cx="165378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ID" sz="13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Project leader</a:t>
            </a:r>
            <a:r>
              <a:rPr lang="en-ID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mampu</a:t>
            </a:r>
            <a:r>
              <a:rPr lang="en-ID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menyesuaikan</a:t>
            </a:r>
            <a:r>
              <a:rPr lang="en-ID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strategi </a:t>
            </a:r>
            <a:r>
              <a:rPr lang="en-ID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berdasarkan</a:t>
            </a:r>
            <a:r>
              <a:rPr lang="en-ID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evaluasi</a:t>
            </a:r>
            <a:r>
              <a:rPr lang="en-ID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berkala</a:t>
            </a:r>
            <a:r>
              <a:rPr lang="en-ID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memastikan</a:t>
            </a:r>
            <a:r>
              <a:rPr lang="en-ID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bahwa</a:t>
            </a:r>
            <a:r>
              <a:rPr lang="en-ID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setiap</a:t>
            </a:r>
            <a:r>
              <a:rPr lang="en-ID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tantangan</a:t>
            </a:r>
            <a:r>
              <a:rPr lang="en-ID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yang </a:t>
            </a:r>
            <a:r>
              <a:rPr lang="en-ID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dihadapi</a:t>
            </a:r>
            <a:r>
              <a:rPr lang="en-ID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dapat</a:t>
            </a:r>
            <a:r>
              <a:rPr lang="en-ID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diatasi</a:t>
            </a:r>
            <a:r>
              <a:rPr lang="en-ID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dengan</a:t>
            </a:r>
            <a:r>
              <a:rPr lang="en-ID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solusi</a:t>
            </a:r>
            <a:r>
              <a:rPr lang="en-ID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yang </a:t>
            </a:r>
            <a:r>
              <a:rPr lang="en-ID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tepat</a:t>
            </a:r>
            <a:r>
              <a:rPr lang="en-ID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dan </a:t>
            </a:r>
            <a:r>
              <a:rPr lang="en-ID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cepat</a:t>
            </a:r>
            <a:r>
              <a:rPr lang="en-ID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ID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Fleksibilitas</a:t>
            </a:r>
            <a:r>
              <a:rPr lang="en-ID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dan </a:t>
            </a:r>
            <a:r>
              <a:rPr lang="en-ID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adaptabilitas</a:t>
            </a:r>
            <a:r>
              <a:rPr lang="en-ID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en-ID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penting</a:t>
            </a:r>
            <a:r>
              <a:rPr lang="en-ID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untuk</a:t>
            </a:r>
            <a:r>
              <a:rPr lang="en-ID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hasil</a:t>
            </a:r>
            <a:r>
              <a:rPr lang="en-ID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yang optimal.</a:t>
            </a:r>
            <a:endParaRPr lang="en-ID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C193A6-8D5D-48B0-8323-5A115774544B}"/>
              </a:ext>
            </a:extLst>
          </p:cNvPr>
          <p:cNvSpPr txBox="1"/>
          <p:nvPr/>
        </p:nvSpPr>
        <p:spPr>
          <a:xfrm>
            <a:off x="985837" y="5751801"/>
            <a:ext cx="100869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mplementasi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kepemimpinan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strategis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menjadi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elemen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kunci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memastikan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kesuksesan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proyek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Kepemimpinan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strategis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tidak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hanya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berfokus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pada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pencapaian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jangka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pendek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tetapi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juga pada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perencanaan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matang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untuk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memastikan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keberlanjutan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dampak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positif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jangka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panjang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ID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8439B2-41B0-485F-93CB-E56E42C6ACCB}"/>
              </a:ext>
            </a:extLst>
          </p:cNvPr>
          <p:cNvSpPr/>
          <p:nvPr/>
        </p:nvSpPr>
        <p:spPr>
          <a:xfrm>
            <a:off x="11541104" y="6211225"/>
            <a:ext cx="642937" cy="642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2" name="Graphic 31" descr="Chevron arrows with solid fill">
            <a:extLst>
              <a:ext uri="{FF2B5EF4-FFF2-40B4-BE49-F238E27FC236}">
                <a16:creationId xmlns:a16="http://schemas.microsoft.com/office/drawing/2014/main" id="{7F152C78-A50D-42A1-82BA-C533DF044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82480" y="1685093"/>
            <a:ext cx="596504" cy="596504"/>
          </a:xfrm>
          <a:prstGeom prst="rect">
            <a:avLst/>
          </a:prstGeom>
        </p:spPr>
      </p:pic>
      <p:pic>
        <p:nvPicPr>
          <p:cNvPr id="33" name="Graphic 32" descr="Chevron arrows with solid fill">
            <a:extLst>
              <a:ext uri="{FF2B5EF4-FFF2-40B4-BE49-F238E27FC236}">
                <a16:creationId xmlns:a16="http://schemas.microsoft.com/office/drawing/2014/main" id="{395DF49C-AEC6-4DB7-99CF-B78ED21723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9035" y="1685093"/>
            <a:ext cx="596504" cy="596504"/>
          </a:xfrm>
          <a:prstGeom prst="rect">
            <a:avLst/>
          </a:prstGeom>
        </p:spPr>
      </p:pic>
      <p:pic>
        <p:nvPicPr>
          <p:cNvPr id="34" name="Graphic 33" descr="Chevron arrows with solid fill">
            <a:extLst>
              <a:ext uri="{FF2B5EF4-FFF2-40B4-BE49-F238E27FC236}">
                <a16:creationId xmlns:a16="http://schemas.microsoft.com/office/drawing/2014/main" id="{B208CB36-57E6-4712-A2B2-A3F6B6D13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55590" y="1685093"/>
            <a:ext cx="596504" cy="596504"/>
          </a:xfrm>
          <a:prstGeom prst="rect">
            <a:avLst/>
          </a:prstGeom>
        </p:spPr>
      </p:pic>
      <p:pic>
        <p:nvPicPr>
          <p:cNvPr id="35" name="Graphic 34" descr="Chevron arrows with solid fill">
            <a:extLst>
              <a:ext uri="{FF2B5EF4-FFF2-40B4-BE49-F238E27FC236}">
                <a16:creationId xmlns:a16="http://schemas.microsoft.com/office/drawing/2014/main" id="{07DDD172-961B-41A3-BB5E-DCA982700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7160" y="1685093"/>
            <a:ext cx="596504" cy="59650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D559406-660F-4D22-B468-E2F3D8E5B4B2}"/>
              </a:ext>
            </a:extLst>
          </p:cNvPr>
          <p:cNvSpPr txBox="1"/>
          <p:nvPr/>
        </p:nvSpPr>
        <p:spPr>
          <a:xfrm>
            <a:off x="11556410" y="624465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ID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920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41CBD7-A47A-4E2C-89CD-B13C04983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CFC47C-B02A-4E07-A370-2E931E5BD8AB}"/>
              </a:ext>
            </a:extLst>
          </p:cNvPr>
          <p:cNvSpPr/>
          <p:nvPr/>
        </p:nvSpPr>
        <p:spPr>
          <a:xfrm>
            <a:off x="4044286" y="509885"/>
            <a:ext cx="41034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TINDAK LANJUT</a:t>
            </a:r>
          </a:p>
          <a:p>
            <a:pPr algn="ctr"/>
            <a:r>
              <a:rPr lang="en-US" sz="2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EVALUASI NARA SUMBER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2CE5AED-02EF-4B4F-AFF4-BC3093EAB0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544392"/>
              </p:ext>
            </p:extLst>
          </p:nvPr>
        </p:nvGraphicFramePr>
        <p:xfrm>
          <a:off x="591474" y="1457068"/>
          <a:ext cx="11009052" cy="4727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861">
                  <a:extLst>
                    <a:ext uri="{9D8B030D-6E8A-4147-A177-3AD203B41FA5}">
                      <a16:colId xmlns:a16="http://schemas.microsoft.com/office/drawing/2014/main" val="2751631554"/>
                    </a:ext>
                  </a:extLst>
                </a:gridCol>
                <a:gridCol w="4999907">
                  <a:extLst>
                    <a:ext uri="{9D8B030D-6E8A-4147-A177-3AD203B41FA5}">
                      <a16:colId xmlns:a16="http://schemas.microsoft.com/office/drawing/2014/main" val="2599985786"/>
                    </a:ext>
                  </a:extLst>
                </a:gridCol>
                <a:gridCol w="5467284">
                  <a:extLst>
                    <a:ext uri="{9D8B030D-6E8A-4147-A177-3AD203B41FA5}">
                      <a16:colId xmlns:a16="http://schemas.microsoft.com/office/drawing/2014/main" val="1504963645"/>
                    </a:ext>
                  </a:extLst>
                </a:gridCol>
              </a:tblGrid>
              <a:tr h="40752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ID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SARAN EVALUATOR</a:t>
                      </a:r>
                      <a:endParaRPr lang="en-ID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TINDAK LANJUT</a:t>
                      </a:r>
                      <a:endParaRPr lang="en-ID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983737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D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keunikan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Reward and Punishment yang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dicantumkan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ID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D" sz="16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ID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reward and punishment </a:t>
                      </a:r>
                      <a:r>
                        <a:rPr lang="en-ID" sz="16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ID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proyek</a:t>
                      </a:r>
                      <a:r>
                        <a:rPr lang="en-ID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perubahan</a:t>
                      </a:r>
                      <a:r>
                        <a:rPr lang="en-ID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ini</a:t>
                      </a:r>
                      <a:r>
                        <a:rPr lang="en-ID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dirancang</a:t>
                      </a:r>
                      <a:r>
                        <a:rPr lang="en-ID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secara</a:t>
                      </a:r>
                      <a:r>
                        <a:rPr lang="en-ID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unik</a:t>
                      </a:r>
                      <a:r>
                        <a:rPr lang="en-ID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ID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pedoman</a:t>
                      </a:r>
                      <a:r>
                        <a:rPr lang="en-ID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ID" sz="16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jelas</a:t>
                      </a:r>
                      <a:r>
                        <a:rPr lang="en-ID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ID" sz="16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penilaian</a:t>
                      </a:r>
                      <a:r>
                        <a:rPr lang="en-ID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objektif</a:t>
                      </a:r>
                      <a:r>
                        <a:rPr lang="en-ID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berbasis</a:t>
                      </a:r>
                      <a:r>
                        <a:rPr lang="en-ID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indikator</a:t>
                      </a:r>
                      <a:r>
                        <a:rPr lang="en-ID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kinerja</a:t>
                      </a:r>
                      <a:r>
                        <a:rPr lang="en-ID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seperti</a:t>
                      </a:r>
                      <a:r>
                        <a:rPr lang="en-ID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kehadiran</a:t>
                      </a:r>
                      <a:r>
                        <a:rPr lang="en-ID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ID" sz="16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produktivitas</a:t>
                      </a:r>
                      <a:r>
                        <a:rPr lang="en-ID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ID" sz="16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serta</a:t>
                      </a:r>
                      <a:r>
                        <a:rPr lang="en-ID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penerapan</a:t>
                      </a:r>
                      <a:r>
                        <a:rPr lang="en-ID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reward </a:t>
                      </a:r>
                      <a:r>
                        <a:rPr lang="en-ID" sz="16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berupa</a:t>
                      </a:r>
                      <a:r>
                        <a:rPr lang="en-ID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promosi</a:t>
                      </a:r>
                      <a:r>
                        <a:rPr lang="en-ID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dan punishment </a:t>
                      </a:r>
                      <a:r>
                        <a:rPr lang="en-ID" sz="16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seperti</a:t>
                      </a:r>
                      <a:r>
                        <a:rPr lang="en-ID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rotasi</a:t>
                      </a:r>
                      <a:r>
                        <a:rPr lang="en-ID" sz="16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 </a:t>
                      </a:r>
                      <a:endParaRPr lang="en-ID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1045310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D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Bentuk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buku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pedoman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coaching and mentoring, dan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pedoman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pemberian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reward and punishment,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siapa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akan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menetapkan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menandatangani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ID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Buku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pedoman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coaching and mentoring dan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pedoman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pemberian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reward and punishment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telah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dibuat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ditandatangani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oleh KBP Benny Remus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Hutajulu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S.I.K., M.H.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selaku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Direktur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Ditreskrimsus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Polda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NTT</a:t>
                      </a:r>
                      <a:endParaRPr lang="en-ID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529293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D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Penyelenggaraan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coachng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mentoring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sudah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dilakukan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jangka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pendek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minimal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kali</a:t>
                      </a:r>
                      <a:endParaRPr lang="en-ID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Sudah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terlaksana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pada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tanggal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08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Oktober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2024 dan kami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laporkan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paparan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beserta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evidencenya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8414235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F39759-E31A-4159-9178-39BBBF61BF8E}"/>
              </a:ext>
            </a:extLst>
          </p:cNvPr>
          <p:cNvCxnSpPr/>
          <p:nvPr/>
        </p:nvCxnSpPr>
        <p:spPr>
          <a:xfrm>
            <a:off x="3714750" y="914401"/>
            <a:ext cx="4857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342F9C3-417F-43DE-B921-FDEACD3F2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9" y="171252"/>
            <a:ext cx="2728912" cy="11491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EF3D16F-35CC-4498-BD5E-5F941FBA6F88}"/>
              </a:ext>
            </a:extLst>
          </p:cNvPr>
          <p:cNvSpPr/>
          <p:nvPr/>
        </p:nvSpPr>
        <p:spPr>
          <a:xfrm>
            <a:off x="11541104" y="6211225"/>
            <a:ext cx="642937" cy="642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EF2557-41CB-45BE-A8B7-EAD39DEDF49A}"/>
              </a:ext>
            </a:extLst>
          </p:cNvPr>
          <p:cNvSpPr txBox="1"/>
          <p:nvPr/>
        </p:nvSpPr>
        <p:spPr>
          <a:xfrm>
            <a:off x="11656426" y="624465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ID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06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17AD49-DA85-4384-9DA6-1A9FBBDA5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BDD6D7-286A-41AA-B4C4-B67F122DECFE}"/>
              </a:ext>
            </a:extLst>
          </p:cNvPr>
          <p:cNvSpPr/>
          <p:nvPr/>
        </p:nvSpPr>
        <p:spPr>
          <a:xfrm>
            <a:off x="818200" y="1543050"/>
            <a:ext cx="3271837" cy="4757737"/>
          </a:xfrm>
          <a:prstGeom prst="roundRect">
            <a:avLst>
              <a:gd name="adj" fmla="val 4440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12B9E1-19A5-4A92-BAB6-30F4D036A9E6}"/>
              </a:ext>
            </a:extLst>
          </p:cNvPr>
          <p:cNvSpPr/>
          <p:nvPr/>
        </p:nvSpPr>
        <p:spPr>
          <a:xfrm>
            <a:off x="4460081" y="1543050"/>
            <a:ext cx="3271837" cy="4757737"/>
          </a:xfrm>
          <a:prstGeom prst="roundRect">
            <a:avLst>
              <a:gd name="adj" fmla="val 444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749D596-E730-473E-965F-5E2F8E1EF687}"/>
              </a:ext>
            </a:extLst>
          </p:cNvPr>
          <p:cNvSpPr/>
          <p:nvPr/>
        </p:nvSpPr>
        <p:spPr>
          <a:xfrm>
            <a:off x="8101962" y="1543050"/>
            <a:ext cx="3271837" cy="4757737"/>
          </a:xfrm>
          <a:prstGeom prst="roundRect">
            <a:avLst>
              <a:gd name="adj" fmla="val 4440"/>
            </a:avLst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710A11-8A6A-48D0-98BA-DCB21F7D591A}"/>
              </a:ext>
            </a:extLst>
          </p:cNvPr>
          <p:cNvSpPr txBox="1"/>
          <p:nvPr/>
        </p:nvSpPr>
        <p:spPr>
          <a:xfrm>
            <a:off x="1143000" y="2328862"/>
            <a:ext cx="27432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Mata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pelatihan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fokus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pada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pengembangan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kemampuan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project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leader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dalam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merumuskan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mengimplementasikan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visi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misi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serta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strategi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organisasi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en-ID" sz="14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Project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lader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telah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mempelajari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keterampilan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dalam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pengambilan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keputusan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yang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strategis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perencanaan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jangka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panjang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dan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manajemen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risiko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Selain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itu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pelatihan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juga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mencakup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teknik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untuk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memotivasi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tim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membangun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hubungan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yang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produktif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dan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mengelola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perubahan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dalam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konteks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organisasi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publik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en-ID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624C52-29AE-4C42-9E32-BF3DB976550C}"/>
              </a:ext>
            </a:extLst>
          </p:cNvPr>
          <p:cNvSpPr txBox="1"/>
          <p:nvPr/>
        </p:nvSpPr>
        <p:spPr>
          <a:xfrm>
            <a:off x="4724399" y="2328862"/>
            <a:ext cx="2743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Mata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pelatihan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bertujuan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untuk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meningkatkan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keterampilan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komunikasi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dan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kolaborasi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antaranggota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tim.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Project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leader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telah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mempelajari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tentang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dinamika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kelompok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masing-masing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individu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dalam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tim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serta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teknik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untuk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menyelesaikan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konflik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secara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konstruktif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Selain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itu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pelatihan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juga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mencakup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strategi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untuk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membangun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kepercayaan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dan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keterlibatan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anggota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tim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sehingga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dapat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meningkatkan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produktivitas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dan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efektivitas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kerja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ID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E6300-A1EE-4B26-9952-A897D1898583}"/>
              </a:ext>
            </a:extLst>
          </p:cNvPr>
          <p:cNvSpPr txBox="1"/>
          <p:nvPr/>
        </p:nvSpPr>
        <p:spPr>
          <a:xfrm>
            <a:off x="8366280" y="2328862"/>
            <a:ext cx="27432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Mata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pelatihan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mengedukasi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project leader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tentang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pentingnya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adopsi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teknologi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digital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dalam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pengelolaan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sektor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publik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Peserta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akan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mempelajari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konsep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dasar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transformasi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digital,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serta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aplikasi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teknologi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terbaru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untuk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meningkatkan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efisiensi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dan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transparansi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dalam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layanan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publik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Pelatihan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juga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membahas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tantangan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yang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dihadapi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dalam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proses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transformasi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termasuk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pengelolaan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data,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keamanan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informasi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dan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perubahan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budaya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organisasi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ID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7286C8-52EB-4D04-979E-F569E82A9168}"/>
              </a:ext>
            </a:extLst>
          </p:cNvPr>
          <p:cNvSpPr txBox="1"/>
          <p:nvPr/>
        </p:nvSpPr>
        <p:spPr>
          <a:xfrm>
            <a:off x="8358065" y="1643569"/>
            <a:ext cx="2280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ID" sz="16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Transformasi</a:t>
            </a:r>
            <a:r>
              <a:rPr lang="en-ID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Digital</a:t>
            </a:r>
          </a:p>
          <a:p>
            <a:pPr lvl="0" algn="just"/>
            <a:r>
              <a:rPr lang="en-ID" sz="16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Sektor</a:t>
            </a:r>
            <a:r>
              <a:rPr lang="en-ID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Publik</a:t>
            </a:r>
            <a:endParaRPr lang="en-ID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7EB1E2-855A-4BF8-91A9-6EE17C8E0209}"/>
              </a:ext>
            </a:extLst>
          </p:cNvPr>
          <p:cNvSpPr txBox="1"/>
          <p:nvPr/>
        </p:nvSpPr>
        <p:spPr>
          <a:xfrm>
            <a:off x="4720947" y="1643569"/>
            <a:ext cx="2280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ID" sz="16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Keterampilan</a:t>
            </a:r>
            <a:endParaRPr lang="en-ID" sz="16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algn="just"/>
            <a:r>
              <a:rPr lang="en-ID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Kerjasama Tim</a:t>
            </a:r>
            <a:endParaRPr lang="en-ID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A7B5FB-47C8-4707-83A8-42C553FF54EE}"/>
              </a:ext>
            </a:extLst>
          </p:cNvPr>
          <p:cNvSpPr txBox="1"/>
          <p:nvPr/>
        </p:nvSpPr>
        <p:spPr>
          <a:xfrm>
            <a:off x="1170442" y="1643569"/>
            <a:ext cx="2280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ID" sz="16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Kepemimpinan</a:t>
            </a:r>
            <a:endParaRPr lang="en-ID" sz="16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0" algn="just"/>
            <a:r>
              <a:rPr lang="en-ID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Strategis</a:t>
            </a:r>
            <a:endParaRPr lang="en-ID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Graphic 15" descr="Books with solid fill">
            <a:extLst>
              <a:ext uri="{FF2B5EF4-FFF2-40B4-BE49-F238E27FC236}">
                <a16:creationId xmlns:a16="http://schemas.microsoft.com/office/drawing/2014/main" id="{2C9E5771-0140-4B8A-9BD9-723383840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99285" y="4602094"/>
            <a:ext cx="1113918" cy="1113918"/>
          </a:xfrm>
          <a:prstGeom prst="rect">
            <a:avLst/>
          </a:prstGeom>
        </p:spPr>
      </p:pic>
      <p:pic>
        <p:nvPicPr>
          <p:cNvPr id="17" name="Graphic 16" descr="Books with solid fill">
            <a:extLst>
              <a:ext uri="{FF2B5EF4-FFF2-40B4-BE49-F238E27FC236}">
                <a16:creationId xmlns:a16="http://schemas.microsoft.com/office/drawing/2014/main" id="{73120FD2-C06F-4CF0-8460-D891E6652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99913" y="2154673"/>
            <a:ext cx="1113918" cy="1113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C6E33EC-7344-4314-8864-3E40B01B103E}"/>
              </a:ext>
            </a:extLst>
          </p:cNvPr>
          <p:cNvSpPr/>
          <p:nvPr/>
        </p:nvSpPr>
        <p:spPr>
          <a:xfrm>
            <a:off x="11541104" y="6211225"/>
            <a:ext cx="642937" cy="642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A8FF8A-F262-4953-88D5-C8809C34BF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11" y="237365"/>
            <a:ext cx="5667375" cy="11239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3B0AC1C-CDC4-489A-9CD9-9C24CE11D394}"/>
              </a:ext>
            </a:extLst>
          </p:cNvPr>
          <p:cNvSpPr txBox="1"/>
          <p:nvPr/>
        </p:nvSpPr>
        <p:spPr>
          <a:xfrm>
            <a:off x="11556410" y="624465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ID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34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A15204-FDDA-4B2D-8661-9A6E19193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EEB2FD-211C-4446-AE57-024647029B07}"/>
              </a:ext>
            </a:extLst>
          </p:cNvPr>
          <p:cNvSpPr/>
          <p:nvPr/>
        </p:nvSpPr>
        <p:spPr>
          <a:xfrm>
            <a:off x="385445" y="394001"/>
            <a:ext cx="35910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2000" b="1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Implementasi</a:t>
            </a:r>
            <a:r>
              <a:rPr lang="en-US" sz="20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en-US" sz="2000" b="1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Pengembangan</a:t>
            </a:r>
            <a:r>
              <a:rPr lang="en-US" sz="20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Potensi</a:t>
            </a:r>
            <a:r>
              <a:rPr lang="en-US" sz="20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Diri</a:t>
            </a:r>
            <a:endParaRPr lang="en-US" sz="2000" b="1" cap="none" spc="0" dirty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54CDE4-6BF9-412E-B4ED-9C0DDC4A8628}"/>
              </a:ext>
            </a:extLst>
          </p:cNvPr>
          <p:cNvSpPr/>
          <p:nvPr/>
        </p:nvSpPr>
        <p:spPr>
          <a:xfrm>
            <a:off x="4157662" y="185738"/>
            <a:ext cx="8034338" cy="11572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8CC0B9-FE04-483B-995D-F4E50AED8FFA}"/>
              </a:ext>
            </a:extLst>
          </p:cNvPr>
          <p:cNvSpPr txBox="1"/>
          <p:nvPr/>
        </p:nvSpPr>
        <p:spPr>
          <a:xfrm>
            <a:off x="4350931" y="270890"/>
            <a:ext cx="75664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Salah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satu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proses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penting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dalam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implementasi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proyek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perubahan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adalah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kemampuan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project leader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untuk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menentukan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langkah-langkah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yang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tepat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dalam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mengambil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kebijakan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Sebagai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bagian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dari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rencana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pengembangan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potensi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diri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guna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meningkatkan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kompetensi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tersebut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beberapa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kegiatan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telah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dilakukan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oleh </a:t>
            </a:r>
            <a:r>
              <a:rPr lang="en-ID" sz="14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project leader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ID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CFF9E3-8F27-4C4E-9251-3F16BB1372A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49"/>
          <a:stretch/>
        </p:blipFill>
        <p:spPr bwMode="auto">
          <a:xfrm>
            <a:off x="274622" y="1687033"/>
            <a:ext cx="3591048" cy="216017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F7BEAF-256E-4DCB-8C67-ACC643C16BA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5842" y="1687032"/>
            <a:ext cx="3840315" cy="21601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4CB858-C93E-4A48-9090-181138E7568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4" t="15828" r="7787" b="13367"/>
          <a:stretch/>
        </p:blipFill>
        <p:spPr bwMode="auto">
          <a:xfrm>
            <a:off x="8326329" y="1687032"/>
            <a:ext cx="3591052" cy="21601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21654C3-2F54-4707-A395-999CC5753A6D}"/>
              </a:ext>
            </a:extLst>
          </p:cNvPr>
          <p:cNvCxnSpPr/>
          <p:nvPr/>
        </p:nvCxnSpPr>
        <p:spPr>
          <a:xfrm>
            <a:off x="528638" y="3014663"/>
            <a:ext cx="0" cy="2800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73B1453-35B4-472E-B7E4-DE5D0D5B176A}"/>
              </a:ext>
            </a:extLst>
          </p:cNvPr>
          <p:cNvSpPr txBox="1"/>
          <p:nvPr/>
        </p:nvSpPr>
        <p:spPr>
          <a:xfrm>
            <a:off x="668393" y="4501709"/>
            <a:ext cx="280350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ID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Project leader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berpartisipasi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dalam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webinar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untuk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memahami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cara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menghadapi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dinamika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kerja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lintas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generasi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meningkatkan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kolaborasi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antar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generasi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dalam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tim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serta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membangun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hubungan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kerja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yang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produktif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dan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harmonis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ID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6AA39C7-0CCE-48F8-B000-9D857ADB6E19}"/>
              </a:ext>
            </a:extLst>
          </p:cNvPr>
          <p:cNvCxnSpPr/>
          <p:nvPr/>
        </p:nvCxnSpPr>
        <p:spPr>
          <a:xfrm>
            <a:off x="4393794" y="3014663"/>
            <a:ext cx="0" cy="2800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C5540B4-088C-40BB-9C12-93FF96F78BBD}"/>
              </a:ext>
            </a:extLst>
          </p:cNvPr>
          <p:cNvSpPr txBox="1"/>
          <p:nvPr/>
        </p:nvSpPr>
        <p:spPr>
          <a:xfrm>
            <a:off x="4533548" y="4351586"/>
            <a:ext cx="348260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ID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Project leader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melakukan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komunikasi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intensif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dengan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stakeholder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eksternal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untuk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membangun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kolaborasi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memperkuat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dukungan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terhadap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proyek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perubahan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dan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memastikan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keterlibatan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semua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pihak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terkait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Melalui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kegiatan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ini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meningkatkan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kemampuan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komunikasi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project leader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dalam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membangun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kepercayaan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menjalin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hubungan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yang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produktif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dengan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berbagai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pihak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serta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memperkuat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kemampuan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negosiasi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ID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336F059-6ECB-4717-8710-36081B330A2C}"/>
              </a:ext>
            </a:extLst>
          </p:cNvPr>
          <p:cNvCxnSpPr>
            <a:cxnSpLocks/>
          </p:cNvCxnSpPr>
          <p:nvPr/>
        </p:nvCxnSpPr>
        <p:spPr>
          <a:xfrm>
            <a:off x="8569638" y="3014663"/>
            <a:ext cx="0" cy="2800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0B29ED8-5D4E-4857-B182-41153B07004A}"/>
              </a:ext>
            </a:extLst>
          </p:cNvPr>
          <p:cNvSpPr txBox="1"/>
          <p:nvPr/>
        </p:nvSpPr>
        <p:spPr>
          <a:xfrm>
            <a:off x="8709392" y="4365234"/>
            <a:ext cx="309208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ID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Project leader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mengambil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peran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aktif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dalam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memimpin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rapat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tim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efektif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memastikan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koordinasi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yang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baik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serta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mendorong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penyelesaian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tugas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sesuai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target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proyek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perubahan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Hal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ini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menunjukkan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kemampuan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project leader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sebagai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pemimpin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yang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mampu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mengelola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tim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dengan</a:t>
            </a:r>
            <a:r>
              <a:rPr lang="en-ID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baik</a:t>
            </a:r>
            <a:endParaRPr lang="en-ID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96A092D-59D6-42AC-8046-07C25945880B}"/>
              </a:ext>
            </a:extLst>
          </p:cNvPr>
          <p:cNvSpPr/>
          <p:nvPr/>
        </p:nvSpPr>
        <p:spPr>
          <a:xfrm>
            <a:off x="785813" y="1401282"/>
            <a:ext cx="571500" cy="5715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626C2D3-E143-4CBA-A94D-308BFFFED0BD}"/>
              </a:ext>
            </a:extLst>
          </p:cNvPr>
          <p:cNvSpPr/>
          <p:nvPr/>
        </p:nvSpPr>
        <p:spPr>
          <a:xfrm>
            <a:off x="4651483" y="1401282"/>
            <a:ext cx="571500" cy="5715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EA6DF4E-0D04-483C-91F6-1A21B0F4FA5D}"/>
              </a:ext>
            </a:extLst>
          </p:cNvPr>
          <p:cNvSpPr/>
          <p:nvPr/>
        </p:nvSpPr>
        <p:spPr>
          <a:xfrm>
            <a:off x="8801970" y="1401282"/>
            <a:ext cx="571500" cy="5715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7335ED-ADCE-4A1F-8420-49B48EF9B3E2}"/>
              </a:ext>
            </a:extLst>
          </p:cNvPr>
          <p:cNvSpPr/>
          <p:nvPr/>
        </p:nvSpPr>
        <p:spPr>
          <a:xfrm>
            <a:off x="876217" y="1425422"/>
            <a:ext cx="3850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A4CE85-4A7C-4080-BAA9-C2C56C596007}"/>
              </a:ext>
            </a:extLst>
          </p:cNvPr>
          <p:cNvSpPr/>
          <p:nvPr/>
        </p:nvSpPr>
        <p:spPr>
          <a:xfrm>
            <a:off x="4742174" y="1425422"/>
            <a:ext cx="3850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63E660-C140-4522-977A-4ACBB7CFA2EC}"/>
              </a:ext>
            </a:extLst>
          </p:cNvPr>
          <p:cNvSpPr/>
          <p:nvPr/>
        </p:nvSpPr>
        <p:spPr>
          <a:xfrm>
            <a:off x="8884478" y="1425422"/>
            <a:ext cx="3850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447492-4B81-439A-86D3-E9328C6B3939}"/>
              </a:ext>
            </a:extLst>
          </p:cNvPr>
          <p:cNvSpPr/>
          <p:nvPr/>
        </p:nvSpPr>
        <p:spPr>
          <a:xfrm>
            <a:off x="11541104" y="6211225"/>
            <a:ext cx="642937" cy="642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3BC144-B995-4B0A-9DC6-71BFF12DC2A1}"/>
              </a:ext>
            </a:extLst>
          </p:cNvPr>
          <p:cNvSpPr txBox="1"/>
          <p:nvPr/>
        </p:nvSpPr>
        <p:spPr>
          <a:xfrm>
            <a:off x="11556410" y="624465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ID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D982F0-2115-4C5C-EC9C-31AB6B0729DE}"/>
              </a:ext>
            </a:extLst>
          </p:cNvPr>
          <p:cNvSpPr/>
          <p:nvPr/>
        </p:nvSpPr>
        <p:spPr>
          <a:xfrm>
            <a:off x="617708" y="3841878"/>
            <a:ext cx="3247962" cy="571500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24CCE0-5DB0-175E-E8ED-C61D81156E23}"/>
              </a:ext>
            </a:extLst>
          </p:cNvPr>
          <p:cNvSpPr txBox="1"/>
          <p:nvPr/>
        </p:nvSpPr>
        <p:spPr>
          <a:xfrm>
            <a:off x="685947" y="3826901"/>
            <a:ext cx="3290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Mengikuti</a:t>
            </a:r>
            <a:r>
              <a:rPr lang="en-US" sz="1400" b="1" dirty="0"/>
              <a:t> Webinar “</a:t>
            </a:r>
            <a:r>
              <a:rPr lang="en-US" sz="1400" b="1" dirty="0" err="1"/>
              <a:t>Mengelola</a:t>
            </a:r>
            <a:r>
              <a:rPr lang="en-US" sz="1400" b="1" dirty="0"/>
              <a:t> </a:t>
            </a:r>
            <a:r>
              <a:rPr lang="en-US" sz="1400" b="1" dirty="0" err="1"/>
              <a:t>Hubungan</a:t>
            </a:r>
            <a:r>
              <a:rPr lang="en-US" sz="1400" b="1" dirty="0"/>
              <a:t> </a:t>
            </a:r>
            <a:r>
              <a:rPr lang="en-US" sz="1400" b="1" dirty="0" err="1"/>
              <a:t>Kerja</a:t>
            </a:r>
            <a:r>
              <a:rPr lang="en-US" sz="1400" b="1" dirty="0"/>
              <a:t> </a:t>
            </a:r>
            <a:r>
              <a:rPr lang="en-US" sz="1400" b="1" dirty="0" err="1"/>
              <a:t>Produktif</a:t>
            </a:r>
            <a:r>
              <a:rPr lang="en-US" sz="1400" b="1" dirty="0"/>
              <a:t> </a:t>
            </a:r>
            <a:r>
              <a:rPr lang="en-US" sz="1400" b="1" dirty="0" err="1"/>
              <a:t>antar</a:t>
            </a:r>
            <a:r>
              <a:rPr lang="en-US" sz="1400" b="1" dirty="0"/>
              <a:t> </a:t>
            </a:r>
            <a:r>
              <a:rPr lang="en-US" sz="1400" b="1" dirty="0" err="1"/>
              <a:t>Generasi</a:t>
            </a:r>
            <a:endParaRPr lang="en-ID" sz="14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6C8B97-80B8-5969-5683-B1DF2233264E}"/>
              </a:ext>
            </a:extLst>
          </p:cNvPr>
          <p:cNvSpPr/>
          <p:nvPr/>
        </p:nvSpPr>
        <p:spPr>
          <a:xfrm>
            <a:off x="4533548" y="3841879"/>
            <a:ext cx="3482605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790D70-BC89-10BC-9E76-B3EF639FAC9A}"/>
              </a:ext>
            </a:extLst>
          </p:cNvPr>
          <p:cNvSpPr txBox="1"/>
          <p:nvPr/>
        </p:nvSpPr>
        <p:spPr>
          <a:xfrm>
            <a:off x="4548485" y="3841878"/>
            <a:ext cx="320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Membangun</a:t>
            </a:r>
            <a:r>
              <a:rPr lang="en-US" sz="1400" b="1" dirty="0"/>
              <a:t> </a:t>
            </a:r>
            <a:r>
              <a:rPr lang="en-US" sz="1400" b="1" dirty="0" err="1"/>
              <a:t>Komunikasi</a:t>
            </a:r>
            <a:r>
              <a:rPr lang="en-US" sz="1400" b="1" dirty="0"/>
              <a:t> dg Stakeholder </a:t>
            </a:r>
            <a:r>
              <a:rPr lang="en-US" sz="1400" b="1" dirty="0" err="1"/>
              <a:t>Eksternal</a:t>
            </a:r>
            <a:endParaRPr lang="en-ID" sz="14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F3A3B0-03FC-AA32-119C-B42A59C84F96}"/>
              </a:ext>
            </a:extLst>
          </p:cNvPr>
          <p:cNvSpPr/>
          <p:nvPr/>
        </p:nvSpPr>
        <p:spPr>
          <a:xfrm>
            <a:off x="8701433" y="3855378"/>
            <a:ext cx="3215945" cy="509720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2EE255-8720-0750-5A29-FB4C0668CE19}"/>
              </a:ext>
            </a:extLst>
          </p:cNvPr>
          <p:cNvSpPr txBox="1"/>
          <p:nvPr/>
        </p:nvSpPr>
        <p:spPr>
          <a:xfrm>
            <a:off x="8731345" y="3940961"/>
            <a:ext cx="3100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Memimpin</a:t>
            </a:r>
            <a:r>
              <a:rPr lang="en-US" sz="1600" b="1" dirty="0"/>
              <a:t> </a:t>
            </a:r>
            <a:r>
              <a:rPr lang="en-US" sz="1600" b="1" dirty="0" err="1"/>
              <a:t>Rapat</a:t>
            </a:r>
            <a:r>
              <a:rPr lang="en-US" sz="1600" b="1" dirty="0"/>
              <a:t> </a:t>
            </a:r>
            <a:r>
              <a:rPr lang="en-US" sz="1600" b="1" dirty="0" err="1"/>
              <a:t>Kerja</a:t>
            </a:r>
            <a:r>
              <a:rPr lang="en-US" sz="1600" b="1" dirty="0"/>
              <a:t> Tim </a:t>
            </a:r>
            <a:r>
              <a:rPr lang="en-US" sz="1600" b="1" dirty="0" err="1"/>
              <a:t>Efektif</a:t>
            </a:r>
            <a:endParaRPr lang="en-ID" sz="1600" b="1" dirty="0"/>
          </a:p>
        </p:txBody>
      </p:sp>
    </p:spTree>
    <p:extLst>
      <p:ext uri="{BB962C8B-B14F-4D97-AF65-F5344CB8AC3E}">
        <p14:creationId xmlns:p14="http://schemas.microsoft.com/office/powerpoint/2010/main" val="3897749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7869E9-4238-4F58-BF26-00B9BD8EB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E15270-BB96-4F52-8B0A-76307D72440E}"/>
              </a:ext>
            </a:extLst>
          </p:cNvPr>
          <p:cNvSpPr/>
          <p:nvPr/>
        </p:nvSpPr>
        <p:spPr>
          <a:xfrm>
            <a:off x="-1" y="257738"/>
            <a:ext cx="3871914" cy="3716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78E71-A031-49B8-BD9E-514F21755AB4}"/>
              </a:ext>
            </a:extLst>
          </p:cNvPr>
          <p:cNvSpPr/>
          <p:nvPr/>
        </p:nvSpPr>
        <p:spPr>
          <a:xfrm>
            <a:off x="243850" y="272453"/>
            <a:ext cx="325813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KEBERLANJUTAN PROPER</a:t>
            </a:r>
            <a:endParaRPr lang="en-US" cap="none" spc="0" dirty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owchart: Data 5">
            <a:extLst>
              <a:ext uri="{FF2B5EF4-FFF2-40B4-BE49-F238E27FC236}">
                <a16:creationId xmlns:a16="http://schemas.microsoft.com/office/drawing/2014/main" id="{08E2D5FC-6C18-4781-831A-3702D7061A4C}"/>
              </a:ext>
            </a:extLst>
          </p:cNvPr>
          <p:cNvSpPr/>
          <p:nvPr/>
        </p:nvSpPr>
        <p:spPr>
          <a:xfrm>
            <a:off x="3502131" y="92560"/>
            <a:ext cx="554745" cy="371679"/>
          </a:xfrm>
          <a:prstGeom prst="flowChartInputOutp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7D6A6-869E-4CB8-88FB-4FCB02A4C3D7}"/>
              </a:ext>
            </a:extLst>
          </p:cNvPr>
          <p:cNvSpPr/>
          <p:nvPr/>
        </p:nvSpPr>
        <p:spPr>
          <a:xfrm>
            <a:off x="400050" y="1446835"/>
            <a:ext cx="4171950" cy="501354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255CA8-9133-4F6B-958F-74F47EDE7749}"/>
              </a:ext>
            </a:extLst>
          </p:cNvPr>
          <p:cNvSpPr txBox="1"/>
          <p:nvPr/>
        </p:nvSpPr>
        <p:spPr>
          <a:xfrm>
            <a:off x="564356" y="1612013"/>
            <a:ext cx="384333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Melakukan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monitoring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implementasi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proyek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perubahan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secara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berkala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untuk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memastikan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semua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tahapan</a:t>
            </a:r>
            <a:r>
              <a:rPr lang="en-ID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terlaksana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dengan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baik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Menyusun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rencana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program </a:t>
            </a:r>
            <a:r>
              <a:rPr lang="en-ID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coaching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dan </a:t>
            </a:r>
            <a:r>
              <a:rPr lang="en-ID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mentoring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berkelanjutan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yang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mencakup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jadwal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dan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metode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pelaksanaan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untuk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meningkatkan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kompetensi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penyidik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secara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berkesinambungan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Mempertahankan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dan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menguatkan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hubungan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serta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komunikasi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yang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telah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dibangun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antara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seluruh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stakeholder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untuk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memastikan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kerjasama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yang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efektif</a:t>
            </a:r>
            <a:r>
              <a:rPr lang="en-ID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dan </a:t>
            </a:r>
            <a:r>
              <a:rPr lang="en-ID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berkelanjutan</a:t>
            </a:r>
            <a:endParaRPr lang="en-ID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139D20-EE16-4F40-AD8D-752F185EAB91}"/>
              </a:ext>
            </a:extLst>
          </p:cNvPr>
          <p:cNvSpPr/>
          <p:nvPr/>
        </p:nvSpPr>
        <p:spPr>
          <a:xfrm>
            <a:off x="400050" y="982596"/>
            <a:ext cx="4171950" cy="3716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7FCE20-FE30-490C-B644-095BC1B2F101}"/>
              </a:ext>
            </a:extLst>
          </p:cNvPr>
          <p:cNvSpPr/>
          <p:nvPr/>
        </p:nvSpPr>
        <p:spPr>
          <a:xfrm>
            <a:off x="953877" y="997311"/>
            <a:ext cx="28925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RENCANATINDAK LANJUT</a:t>
            </a:r>
            <a:endParaRPr lang="en-US" sz="1600" cap="none" spc="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913CF6-017F-4195-9712-FB0ADC740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306" y="982596"/>
            <a:ext cx="3879057" cy="54901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7051E4-260F-4528-8BF8-1A2F4E2CC894}"/>
              </a:ext>
            </a:extLst>
          </p:cNvPr>
          <p:cNvSpPr txBox="1"/>
          <p:nvPr/>
        </p:nvSpPr>
        <p:spPr>
          <a:xfrm>
            <a:off x="5382049" y="5736904"/>
            <a:ext cx="2587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n-ID" sz="1200" i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Dok</a:t>
            </a:r>
            <a:r>
              <a:rPr lang="en-ID" sz="12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en-ID" sz="1200" i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Komitmen</a:t>
            </a:r>
            <a:r>
              <a:rPr lang="en-ID" sz="12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200" i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Keberlanjutan</a:t>
            </a:r>
            <a:r>
              <a:rPr lang="en-ID" sz="12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C7E645-D3A2-4A63-89D2-F54F9873B74B}"/>
              </a:ext>
            </a:extLst>
          </p:cNvPr>
          <p:cNvSpPr txBox="1"/>
          <p:nvPr/>
        </p:nvSpPr>
        <p:spPr>
          <a:xfrm>
            <a:off x="8968812" y="2094481"/>
            <a:ext cx="25373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1200"/>
              </a:spcAft>
            </a:pPr>
            <a:r>
              <a:rPr lang="en-ID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dukungan</a:t>
            </a:r>
            <a:r>
              <a:rPr lang="en-ID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stakeholders internal dan </a:t>
            </a:r>
            <a:r>
              <a:rPr lang="en-ID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eksternal</a:t>
            </a:r>
            <a:r>
              <a:rPr lang="en-ID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serta</a:t>
            </a:r>
            <a:r>
              <a:rPr lang="en-ID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komitmen</a:t>
            </a:r>
            <a:r>
              <a:rPr lang="en-ID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keberlanjutan</a:t>
            </a:r>
            <a:r>
              <a:rPr lang="en-ID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ID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dibuat</a:t>
            </a:r>
            <a:r>
              <a:rPr lang="en-ID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Project Leader </a:t>
            </a:r>
            <a:r>
              <a:rPr lang="en-ID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lang="en-ID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memastikan</a:t>
            </a:r>
            <a:r>
              <a:rPr lang="en-ID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keberlanjutan</a:t>
            </a:r>
            <a:r>
              <a:rPr lang="en-ID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proyek</a:t>
            </a:r>
            <a:r>
              <a:rPr lang="en-ID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perubahan</a:t>
            </a:r>
            <a:r>
              <a:rPr lang="en-ID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implementasi</a:t>
            </a:r>
            <a:r>
              <a:rPr lang="en-ID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milestone </a:t>
            </a:r>
            <a:r>
              <a:rPr lang="en-ID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jangka</a:t>
            </a:r>
            <a:r>
              <a:rPr lang="en-ID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menengah</a:t>
            </a:r>
            <a:r>
              <a:rPr lang="en-ID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jangka</a:t>
            </a:r>
            <a:r>
              <a:rPr lang="en-ID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Panjang, </a:t>
            </a:r>
            <a:r>
              <a:rPr lang="en-ID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hingga</a:t>
            </a:r>
            <a:r>
              <a:rPr lang="en-ID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seluruh</a:t>
            </a:r>
            <a:r>
              <a:rPr lang="en-ID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tujuan</a:t>
            </a:r>
            <a:r>
              <a:rPr lang="en-ID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proper </a:t>
            </a:r>
            <a:r>
              <a:rPr lang="en-ID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dapat</a:t>
            </a:r>
            <a:r>
              <a:rPr lang="en-ID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tercapai</a:t>
            </a:r>
            <a:r>
              <a:rPr lang="en-ID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baik</a:t>
            </a:r>
            <a:r>
              <a:rPr lang="en-ID" sz="1600" kern="1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5B9E5B-10C9-41B0-8BC4-0A5ACED49F0E}"/>
              </a:ext>
            </a:extLst>
          </p:cNvPr>
          <p:cNvCxnSpPr/>
          <p:nvPr/>
        </p:nvCxnSpPr>
        <p:spPr>
          <a:xfrm>
            <a:off x="8772525" y="629417"/>
            <a:ext cx="0" cy="59708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8D39F30-1B5D-424E-975F-B69D6610EB5F}"/>
              </a:ext>
            </a:extLst>
          </p:cNvPr>
          <p:cNvSpPr/>
          <p:nvPr/>
        </p:nvSpPr>
        <p:spPr>
          <a:xfrm>
            <a:off x="11541104" y="6211225"/>
            <a:ext cx="642937" cy="642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65F0F7-9D73-40D2-B585-6B0FCDC5B3BF}"/>
              </a:ext>
            </a:extLst>
          </p:cNvPr>
          <p:cNvSpPr txBox="1"/>
          <p:nvPr/>
        </p:nvSpPr>
        <p:spPr>
          <a:xfrm>
            <a:off x="11556410" y="624465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ID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387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422506-3831-4CA0-8197-4A8B3D1B0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5F95C33-61B1-4E38-9C84-BD626B227A23}"/>
              </a:ext>
            </a:extLst>
          </p:cNvPr>
          <p:cNvSpPr/>
          <p:nvPr/>
        </p:nvSpPr>
        <p:spPr>
          <a:xfrm>
            <a:off x="1414865" y="1200150"/>
            <a:ext cx="10777135" cy="1490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492071-0212-4AD5-9F7E-92FCCF3C7718}"/>
              </a:ext>
            </a:extLst>
          </p:cNvPr>
          <p:cNvSpPr/>
          <p:nvPr/>
        </p:nvSpPr>
        <p:spPr>
          <a:xfrm>
            <a:off x="-1" y="257738"/>
            <a:ext cx="2886076" cy="3716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B227BF-FC4B-4167-9501-EDA6C2A2355F}"/>
              </a:ext>
            </a:extLst>
          </p:cNvPr>
          <p:cNvSpPr/>
          <p:nvPr/>
        </p:nvSpPr>
        <p:spPr>
          <a:xfrm>
            <a:off x="243850" y="272453"/>
            <a:ext cx="231345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LEARNED</a:t>
            </a:r>
            <a:endParaRPr lang="en-US" cap="none" spc="0" dirty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owchart: Data 7">
            <a:extLst>
              <a:ext uri="{FF2B5EF4-FFF2-40B4-BE49-F238E27FC236}">
                <a16:creationId xmlns:a16="http://schemas.microsoft.com/office/drawing/2014/main" id="{E04D0C4E-88EE-4659-A109-F4305B6BD3BF}"/>
              </a:ext>
            </a:extLst>
          </p:cNvPr>
          <p:cNvSpPr/>
          <p:nvPr/>
        </p:nvSpPr>
        <p:spPr>
          <a:xfrm>
            <a:off x="2575180" y="92560"/>
            <a:ext cx="554745" cy="371679"/>
          </a:xfrm>
          <a:prstGeom prst="flowChartInputOutp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841DF5-134D-4533-BE92-2F57067020DB}"/>
              </a:ext>
            </a:extLst>
          </p:cNvPr>
          <p:cNvSpPr txBox="1"/>
          <p:nvPr/>
        </p:nvSpPr>
        <p:spPr>
          <a:xfrm>
            <a:off x="1785937" y="2997775"/>
            <a:ext cx="8840390" cy="2493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AutoNum type="arabicPeriod"/>
              <a:tabLst>
                <a:tab pos="457200" algn="l"/>
              </a:tabLst>
            </a:pP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Pentingnya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penentuan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milestone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dalam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penyusunan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proyek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perubahan</a:t>
            </a:r>
            <a:endParaRPr lang="en-ID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AutoNum type="arabicPeriod"/>
              <a:tabLst>
                <a:tab pos="457200" algn="l"/>
              </a:tabLst>
            </a:pP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Membangun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komunikasi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yang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efektif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baik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internal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maupun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eksternal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menjadi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salah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satu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faktor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keberhasilan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proyek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perubahan</a:t>
            </a:r>
            <a:endParaRPr lang="en-ID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AutoNum type="arabicPeriod"/>
              <a:tabLst>
                <a:tab pos="457200" algn="l"/>
              </a:tabLst>
            </a:pP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Seorang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pemimpin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harus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mempunyai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integritas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yang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tinggi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agar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dapat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menjadi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teladan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dan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panutan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bagi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bawahannya</a:t>
            </a:r>
            <a:endParaRPr lang="en-ID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AutoNum type="arabicPeriod"/>
              <a:tabLst>
                <a:tab pos="457200" algn="l"/>
              </a:tabLst>
            </a:pP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Pentingnya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kolaborasi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kepemimpinan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untuk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mencapai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tujuan</a:t>
            </a:r>
            <a:r>
              <a:rPr lang="en-ID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Bersama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B72082-8EEE-422F-9071-67B8243C6142}"/>
              </a:ext>
            </a:extLst>
          </p:cNvPr>
          <p:cNvSpPr txBox="1"/>
          <p:nvPr/>
        </p:nvSpPr>
        <p:spPr>
          <a:xfrm>
            <a:off x="1785937" y="1366722"/>
            <a:ext cx="100294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588">
              <a:spcAft>
                <a:spcPts val="600"/>
              </a:spcAft>
            </a:pP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Dalam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pengerjaan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proyek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perubahan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Peningkatan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Disiplin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Penyidik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Ditreskrimsus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Polda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NTT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dengan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Pendekatan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Coaching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dan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Sistem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Reward and Punishment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banyak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pembelajaran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berharga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yang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diperoleh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peserta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Proyek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ini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merupakan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aktualisasi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kepemimpinan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serta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implementasi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dari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hasil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bimbingan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mentor dan </a:t>
            </a:r>
            <a:r>
              <a:rPr lang="en-ID" sz="16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coach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yang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mengajarkan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pentingnya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disiplin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dan strategi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dalam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menjalankan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6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perubahan</a:t>
            </a:r>
            <a:r>
              <a:rPr lang="en-ID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ID" sz="1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0F750D-EFBF-4A7E-A9EA-B59276595281}"/>
              </a:ext>
            </a:extLst>
          </p:cNvPr>
          <p:cNvCxnSpPr>
            <a:stCxn id="7" idx="2"/>
          </p:cNvCxnSpPr>
          <p:nvPr/>
        </p:nvCxnSpPr>
        <p:spPr>
          <a:xfrm>
            <a:off x="1400577" y="641785"/>
            <a:ext cx="42461" cy="55447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6AF8A6A-E7EC-4D87-A270-09C55531C339}"/>
              </a:ext>
            </a:extLst>
          </p:cNvPr>
          <p:cNvSpPr/>
          <p:nvPr/>
        </p:nvSpPr>
        <p:spPr>
          <a:xfrm>
            <a:off x="11541104" y="6211225"/>
            <a:ext cx="642937" cy="642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32431F-33EE-477A-AB7E-5D6B313A2539}"/>
              </a:ext>
            </a:extLst>
          </p:cNvPr>
          <p:cNvSpPr txBox="1"/>
          <p:nvPr/>
        </p:nvSpPr>
        <p:spPr>
          <a:xfrm>
            <a:off x="11556410" y="624465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n-ID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501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CAE931-2023-4500-9E43-2CDF74303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6908B9-1ABD-491B-BF48-178BF322682B}"/>
              </a:ext>
            </a:extLst>
          </p:cNvPr>
          <p:cNvSpPr/>
          <p:nvPr/>
        </p:nvSpPr>
        <p:spPr>
          <a:xfrm>
            <a:off x="-1" y="716393"/>
            <a:ext cx="12192001" cy="9528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E171F3-3662-4633-A38B-F75ED168B8A5}"/>
              </a:ext>
            </a:extLst>
          </p:cNvPr>
          <p:cNvSpPr/>
          <p:nvPr/>
        </p:nvSpPr>
        <p:spPr>
          <a:xfrm>
            <a:off x="-1" y="257738"/>
            <a:ext cx="2328864" cy="3716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ADFAD9-7DF7-49F3-8900-0C1FEDC6307D}"/>
              </a:ext>
            </a:extLst>
          </p:cNvPr>
          <p:cNvSpPr/>
          <p:nvPr/>
        </p:nvSpPr>
        <p:spPr>
          <a:xfrm>
            <a:off x="243850" y="272453"/>
            <a:ext cx="17107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KESIMPULAN</a:t>
            </a:r>
            <a:endParaRPr lang="en-US" cap="none" spc="0" dirty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owchart: Data 5">
            <a:extLst>
              <a:ext uri="{FF2B5EF4-FFF2-40B4-BE49-F238E27FC236}">
                <a16:creationId xmlns:a16="http://schemas.microsoft.com/office/drawing/2014/main" id="{83FE42CB-A3D8-459D-827B-5BCFEC96E1DC}"/>
              </a:ext>
            </a:extLst>
          </p:cNvPr>
          <p:cNvSpPr/>
          <p:nvPr/>
        </p:nvSpPr>
        <p:spPr>
          <a:xfrm>
            <a:off x="2051490" y="92560"/>
            <a:ext cx="554745" cy="371679"/>
          </a:xfrm>
          <a:prstGeom prst="flowChartInputOutp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FF2B81-DD3F-4EAA-82D2-4A93FA4A7DF6}"/>
              </a:ext>
            </a:extLst>
          </p:cNvPr>
          <p:cNvSpPr txBox="1"/>
          <p:nvPr/>
        </p:nvSpPr>
        <p:spPr>
          <a:xfrm>
            <a:off x="1108470" y="1878334"/>
            <a:ext cx="10240567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Proyek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marL="628650" indent="-285750">
              <a:buFont typeface="Arial" panose="020B0604020202020204" pitchFamily="34" charset="0"/>
              <a:buChar char="•"/>
            </a:pP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Proyek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berjalan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sesuai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milestone yang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direncanakan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628650" indent="-285750">
              <a:buFont typeface="Arial" panose="020B0604020202020204" pitchFamily="34" charset="0"/>
              <a:buChar char="•"/>
            </a:pP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Peserta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mendapatkan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pembelajaran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berharga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berbagai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pihak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termasuk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narasumber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mentor, dan coach.  </a:t>
            </a:r>
          </a:p>
          <a:p>
            <a:endParaRPr lang="en-ID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Hasil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Jangka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Pendek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marL="628650" indent="-285750">
              <a:buFont typeface="Arial" panose="020B0604020202020204" pitchFamily="34" charset="0"/>
              <a:buChar char="•"/>
            </a:pP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proyek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diselesaikan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tepat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waktu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628650" indent="-285750">
              <a:buFont typeface="Arial" panose="020B0604020202020204" pitchFamily="34" charset="0"/>
              <a:buChar char="•"/>
            </a:pP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Keberhasilan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didukung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keterlibatan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aktif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stakeholder dan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efektivitas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tim.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en-ID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Pendekatan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Utama:  </a:t>
            </a:r>
          </a:p>
          <a:p>
            <a:pPr marL="628650" indent="-285750">
              <a:buFont typeface="Arial" panose="020B0604020202020204" pitchFamily="34" charset="0"/>
              <a:buChar char="•"/>
            </a:pP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Pembentukan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solid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pelaksanaan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Coaching dan Mentoring.  </a:t>
            </a:r>
          </a:p>
          <a:p>
            <a:pPr marL="628650" indent="-285750">
              <a:buFont typeface="Arial" panose="020B0604020202020204" pitchFamily="34" charset="0"/>
              <a:buChar char="•"/>
            </a:pP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Implementasi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Reward and Punishment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sebagai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upaya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meningkatkan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disiplin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kinerja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penyidik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endParaRPr lang="en-ID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Pembelajaran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Utama:  </a:t>
            </a:r>
          </a:p>
          <a:p>
            <a:pPr marL="628650" indent="-285750">
              <a:buFont typeface="Arial" panose="020B0604020202020204" pitchFamily="34" charset="0"/>
              <a:buChar char="•"/>
            </a:pP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Seorang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pemimpin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baik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marL="900113" indent="-285750">
              <a:buFont typeface="Wingdings" panose="05000000000000000000" pitchFamily="2" charset="2"/>
              <a:buChar char="ü"/>
            </a:pP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Integritas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900113" indent="-285750">
              <a:buFont typeface="Wingdings" panose="05000000000000000000" pitchFamily="2" charset="2"/>
              <a:buChar char="ü"/>
            </a:pP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Intelektual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900113" indent="-285750">
              <a:buFont typeface="Wingdings" panose="05000000000000000000" pitchFamily="2" charset="2"/>
              <a:buChar char="ü"/>
            </a:pP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kemampuan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900113" indent="-285750">
              <a:buFont typeface="Wingdings" panose="05000000000000000000" pitchFamily="2" charset="2"/>
              <a:buChar char="ü"/>
            </a:pP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(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kemampuan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mempengaruhi</a:t>
            </a:r>
            <a:r>
              <a:rPr lang="en-ID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lain).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984EA5-DA10-4757-B259-450220199C53}"/>
              </a:ext>
            </a:extLst>
          </p:cNvPr>
          <p:cNvSpPr txBox="1"/>
          <p:nvPr/>
        </p:nvSpPr>
        <p:spPr>
          <a:xfrm>
            <a:off x="975716" y="787833"/>
            <a:ext cx="102405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Pelaksanaan</a:t>
            </a: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Proyek</a:t>
            </a: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Perubahan</a:t>
            </a: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dengan</a:t>
            </a: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judul</a:t>
            </a: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Peningkatan</a:t>
            </a: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Disiplin</a:t>
            </a: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Penyidik</a:t>
            </a: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Ditreskrimsus</a:t>
            </a: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Polda</a:t>
            </a: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NTT </a:t>
            </a:r>
            <a:r>
              <a:rPr lang="en-ID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menggunakan</a:t>
            </a: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pendekatan</a:t>
            </a: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Coaching</a:t>
            </a: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ID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Sistem</a:t>
            </a: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6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Reward and Punishment</a:t>
            </a: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telah</a:t>
            </a: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berjalan</a:t>
            </a: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sesuai</a:t>
            </a: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dengan</a:t>
            </a: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milestone yang </a:t>
            </a:r>
            <a:r>
              <a:rPr lang="en-ID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telah</a:t>
            </a:r>
            <a:r>
              <a:rPr lang="en-ID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ditetapkan</a:t>
            </a:r>
            <a:endParaRPr lang="en-ID" sz="16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B5B298-4EDD-4230-89D9-83973E6472D5}"/>
              </a:ext>
            </a:extLst>
          </p:cNvPr>
          <p:cNvCxnSpPr/>
          <p:nvPr/>
        </p:nvCxnSpPr>
        <p:spPr>
          <a:xfrm>
            <a:off x="842963" y="787833"/>
            <a:ext cx="0" cy="58124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39CEB09-BD8D-4BA4-B47A-1BDC39D367A2}"/>
              </a:ext>
            </a:extLst>
          </p:cNvPr>
          <p:cNvSpPr/>
          <p:nvPr/>
        </p:nvSpPr>
        <p:spPr>
          <a:xfrm>
            <a:off x="11541104" y="6211225"/>
            <a:ext cx="642937" cy="642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FC54F4-BB01-43D1-9D76-029AA6C30498}"/>
              </a:ext>
            </a:extLst>
          </p:cNvPr>
          <p:cNvSpPr txBox="1"/>
          <p:nvPr/>
        </p:nvSpPr>
        <p:spPr>
          <a:xfrm>
            <a:off x="11556410" y="624465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n-ID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0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71F5F3-0656-4B9A-A5F6-3130EC8EE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41E916-819B-4269-9344-E9DFFD4A6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2" y="1914525"/>
            <a:ext cx="873442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76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5E5F0D-FA33-40EA-AAE6-F52E855BE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8C07C5-55FF-4779-B9C2-5B1362FD86D4}"/>
              </a:ext>
            </a:extLst>
          </p:cNvPr>
          <p:cNvSpPr/>
          <p:nvPr/>
        </p:nvSpPr>
        <p:spPr>
          <a:xfrm>
            <a:off x="595994" y="413766"/>
            <a:ext cx="409439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LATAR BELAKANG</a:t>
            </a:r>
          </a:p>
          <a:p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PROYEK PERUBAHAN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1F6C37-2CA4-47B8-BC09-A33EB80E2497}"/>
              </a:ext>
            </a:extLst>
          </p:cNvPr>
          <p:cNvSpPr txBox="1"/>
          <p:nvPr/>
        </p:nvSpPr>
        <p:spPr>
          <a:xfrm>
            <a:off x="6589255" y="475320"/>
            <a:ext cx="4269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Ada 3 Point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utama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melatarbelakangi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Proyek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Perubahan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kami,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sebagaimana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kami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sampaikan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pada seminar RPP</a:t>
            </a:r>
            <a:endParaRPr lang="en-ID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5879E8-0366-4027-B50A-DCBAFA347440}"/>
              </a:ext>
            </a:extLst>
          </p:cNvPr>
          <p:cNvSpPr/>
          <p:nvPr/>
        </p:nvSpPr>
        <p:spPr>
          <a:xfrm>
            <a:off x="329427" y="1496348"/>
            <a:ext cx="11504570" cy="47148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9BA70C-590D-4CCA-840D-8F88C8BE862E}"/>
              </a:ext>
            </a:extLst>
          </p:cNvPr>
          <p:cNvSpPr/>
          <p:nvPr/>
        </p:nvSpPr>
        <p:spPr>
          <a:xfrm>
            <a:off x="3200401" y="2071681"/>
            <a:ext cx="7658100" cy="1143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704342-42AB-4B98-B542-A7E9D44C6EF7}"/>
              </a:ext>
            </a:extLst>
          </p:cNvPr>
          <p:cNvSpPr/>
          <p:nvPr/>
        </p:nvSpPr>
        <p:spPr>
          <a:xfrm>
            <a:off x="3200401" y="3316831"/>
            <a:ext cx="7658100" cy="1143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D9A0F2-47F6-4002-9B3F-A16D372AD80E}"/>
              </a:ext>
            </a:extLst>
          </p:cNvPr>
          <p:cNvSpPr/>
          <p:nvPr/>
        </p:nvSpPr>
        <p:spPr>
          <a:xfrm>
            <a:off x="3200401" y="4561981"/>
            <a:ext cx="7658100" cy="1143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58153F-04A9-420A-851C-981185F1622A}"/>
              </a:ext>
            </a:extLst>
          </p:cNvPr>
          <p:cNvSpPr txBox="1"/>
          <p:nvPr/>
        </p:nvSpPr>
        <p:spPr>
          <a:xfrm>
            <a:off x="4467976" y="2160551"/>
            <a:ext cx="6069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Ditreskrimsus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Polda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NTT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merupakan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unsur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Pembinaan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dan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Operasional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yang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berperan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aktif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dalam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penegakan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hukum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terhadap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tindak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pidana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khusus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seperti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tindak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pidana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indag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tindak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pidana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perbankan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tipikor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tindak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pidana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tertentu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, dan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ciber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.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915941-D5FE-415A-98EF-46792EBD5698}"/>
              </a:ext>
            </a:extLst>
          </p:cNvPr>
          <p:cNvSpPr txBox="1"/>
          <p:nvPr/>
        </p:nvSpPr>
        <p:spPr>
          <a:xfrm>
            <a:off x="4314825" y="3519001"/>
            <a:ext cx="62222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Salah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satu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tolak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ukur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dalam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keberhasilan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penegakan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hukum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adalah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Disiplin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dari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Penyidik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Direktorat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Reserse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Kriminal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Khusus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POLDA NTT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dalam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menjalankan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semua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tugas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dan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tanggung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jawabnya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F18FF0-2ED1-4BD8-9C06-8680F80B25F0}"/>
              </a:ext>
            </a:extLst>
          </p:cNvPr>
          <p:cNvSpPr txBox="1"/>
          <p:nvPr/>
        </p:nvSpPr>
        <p:spPr>
          <a:xfrm>
            <a:off x="4467976" y="4749849"/>
            <a:ext cx="60690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Coaching dan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Sistem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Reward and Punishment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merupakan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upaya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terobosan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dalam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peningkatan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Disiplin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dari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Penyidik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Direktorat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Reserse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Kriminal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Khusus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lata" panose="020B0604020202020204" charset="0"/>
              </a:rPr>
              <a:t>Polda</a:t>
            </a:r>
            <a:r>
              <a:rPr lang="en-US" sz="1400" dirty="0">
                <a:solidFill>
                  <a:schemeClr val="bg1"/>
                </a:solidFill>
                <a:latin typeface="Alata" panose="020B0604020202020204" charset="0"/>
              </a:rPr>
              <a:t> NTT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06FF78-19C4-40C1-A24A-690EA0E48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" y="1398034"/>
            <a:ext cx="3753119" cy="48741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24AD2E-7470-4165-9EFE-3BF0A74901E9}"/>
              </a:ext>
            </a:extLst>
          </p:cNvPr>
          <p:cNvSpPr/>
          <p:nvPr/>
        </p:nvSpPr>
        <p:spPr>
          <a:xfrm>
            <a:off x="10537032" y="2321715"/>
            <a:ext cx="642937" cy="6429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2D490F-CA4E-4361-AA46-8A48132190C0}"/>
              </a:ext>
            </a:extLst>
          </p:cNvPr>
          <p:cNvSpPr/>
          <p:nvPr/>
        </p:nvSpPr>
        <p:spPr>
          <a:xfrm>
            <a:off x="10537032" y="3566865"/>
            <a:ext cx="642937" cy="6429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221745-0B05-4B0D-9D77-2D40D94EFC1E}"/>
              </a:ext>
            </a:extLst>
          </p:cNvPr>
          <p:cNvSpPr/>
          <p:nvPr/>
        </p:nvSpPr>
        <p:spPr>
          <a:xfrm>
            <a:off x="10537032" y="4812015"/>
            <a:ext cx="642937" cy="6429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1D3308-7852-4D88-B140-DCC91C4BCF78}"/>
              </a:ext>
            </a:extLst>
          </p:cNvPr>
          <p:cNvSpPr/>
          <p:nvPr/>
        </p:nvSpPr>
        <p:spPr>
          <a:xfrm>
            <a:off x="10611477" y="2277877"/>
            <a:ext cx="49404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690FE5-E633-473C-8F31-1A5B9A7E1F34}"/>
              </a:ext>
            </a:extLst>
          </p:cNvPr>
          <p:cNvSpPr/>
          <p:nvPr/>
        </p:nvSpPr>
        <p:spPr>
          <a:xfrm>
            <a:off x="10611477" y="3534390"/>
            <a:ext cx="4940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2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56285A-ABE5-4794-85F0-0F5FE7E7C6C1}"/>
              </a:ext>
            </a:extLst>
          </p:cNvPr>
          <p:cNvSpPr/>
          <p:nvPr/>
        </p:nvSpPr>
        <p:spPr>
          <a:xfrm>
            <a:off x="10611477" y="4765238"/>
            <a:ext cx="4940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7E6972-7978-476B-A882-1CF25BE03C26}"/>
              </a:ext>
            </a:extLst>
          </p:cNvPr>
          <p:cNvSpPr/>
          <p:nvPr/>
        </p:nvSpPr>
        <p:spPr>
          <a:xfrm>
            <a:off x="11541104" y="6211225"/>
            <a:ext cx="642937" cy="642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75E74F-B894-4CF7-9F41-D565B0593383}"/>
              </a:ext>
            </a:extLst>
          </p:cNvPr>
          <p:cNvSpPr txBox="1"/>
          <p:nvPr/>
        </p:nvSpPr>
        <p:spPr>
          <a:xfrm>
            <a:off x="11656426" y="624465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ID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909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6F099E-0EFE-B8C0-4205-17F204EA7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08FA2D-525E-F145-6BC2-FD9496DC78EE}"/>
              </a:ext>
            </a:extLst>
          </p:cNvPr>
          <p:cNvSpPr/>
          <p:nvPr/>
        </p:nvSpPr>
        <p:spPr>
          <a:xfrm>
            <a:off x="524557" y="370904"/>
            <a:ext cx="331077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TUJUAN &amp; MANFAAT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845FBA-F4A3-5574-7096-2DDAC295FE97}"/>
              </a:ext>
            </a:extLst>
          </p:cNvPr>
          <p:cNvSpPr/>
          <p:nvPr/>
        </p:nvSpPr>
        <p:spPr>
          <a:xfrm>
            <a:off x="8138615" y="1023581"/>
            <a:ext cx="3698543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C8957A-5043-9C78-1629-592D986036B7}"/>
              </a:ext>
            </a:extLst>
          </p:cNvPr>
          <p:cNvSpPr/>
          <p:nvPr/>
        </p:nvSpPr>
        <p:spPr>
          <a:xfrm>
            <a:off x="330674" y="972640"/>
            <a:ext cx="3698543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99095F-8F51-CB32-5593-63EAC2C2ED4F}"/>
              </a:ext>
            </a:extLst>
          </p:cNvPr>
          <p:cNvSpPr txBox="1"/>
          <p:nvPr/>
        </p:nvSpPr>
        <p:spPr>
          <a:xfrm>
            <a:off x="2515516" y="972639"/>
            <a:ext cx="103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Abadi" panose="020B0604020104020204" pitchFamily="34" charset="0"/>
              </a:rPr>
              <a:t>Tujuan</a:t>
            </a:r>
            <a:endParaRPr lang="en-ID" sz="2400" b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1216D9-AB78-FA96-D4F2-0E4F624B74D2}"/>
              </a:ext>
            </a:extLst>
          </p:cNvPr>
          <p:cNvSpPr txBox="1"/>
          <p:nvPr/>
        </p:nvSpPr>
        <p:spPr>
          <a:xfrm>
            <a:off x="8247631" y="1023580"/>
            <a:ext cx="1205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Abadi" panose="020B0604020104020204" pitchFamily="34" charset="0"/>
              </a:rPr>
              <a:t>Manfaat</a:t>
            </a:r>
            <a:endParaRPr lang="en-ID" sz="2400" b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1CEFEF-35E8-850F-5168-4CCE077353CD}"/>
              </a:ext>
            </a:extLst>
          </p:cNvPr>
          <p:cNvSpPr txBox="1"/>
          <p:nvPr/>
        </p:nvSpPr>
        <p:spPr>
          <a:xfrm>
            <a:off x="524557" y="1678673"/>
            <a:ext cx="5439515" cy="4598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Melaksanakan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konsultasi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dengan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Mentor dan </a:t>
            </a:r>
            <a:r>
              <a:rPr lang="en-GB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Coach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ID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Membentuk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tim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efektif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ID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absensi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penyidik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yang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masih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rendah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ID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Melaksanakan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Rakernis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Reserse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ID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Melaksanakan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Sertifikasi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Penyidik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ID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Membentuk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Coaching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ID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GB" sz="16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Menyusun </a:t>
            </a:r>
            <a:r>
              <a:rPr lang="en-GB" sz="16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pedoman</a:t>
            </a:r>
            <a:r>
              <a:rPr lang="en-GB" sz="16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coaching, mentoring </a:t>
            </a:r>
            <a:r>
              <a:rPr lang="en-GB" sz="16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serta</a:t>
            </a:r>
            <a:r>
              <a:rPr lang="en-GB" sz="16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reward and punishment;</a:t>
            </a:r>
            <a:endParaRPr lang="en-ID" sz="1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US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Pengajuan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penandatanganan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Pedoman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Direktur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Krimsus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ID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Melak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monev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dan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anev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ID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Pengajuan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nama-nama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GB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mendapat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reward and punishment.</a:t>
            </a:r>
            <a:endParaRPr lang="en-ID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878437-8172-E71F-2035-8180A6E81011}"/>
              </a:ext>
            </a:extLst>
          </p:cNvPr>
          <p:cNvCxnSpPr>
            <a:stCxn id="2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ED29516-33B7-78FE-BD90-D244256FF03E}"/>
              </a:ext>
            </a:extLst>
          </p:cNvPr>
          <p:cNvSpPr txBox="1"/>
          <p:nvPr/>
        </p:nvSpPr>
        <p:spPr>
          <a:xfrm>
            <a:off x="6400800" y="1637726"/>
            <a:ext cx="5266643" cy="5035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Manfaat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internal </a:t>
            </a:r>
            <a:endParaRPr lang="en-ID" sz="1600" b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Memudahkan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pengendalian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kegiatan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fungsi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kepolisian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ID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Pencegahan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terjadinya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pelangaran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kedisiplinan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penyidik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ID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dari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EMP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dapat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dimanfaatkan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lebih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lanjut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untuk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proses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penindakan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kepada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penyidik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yang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mendapat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reward and punishment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ID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Mencapai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tujuan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organisasi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yang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lebih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baik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ID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Manfaat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eksternal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ID" sz="1600" b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Dapat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menekan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angka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pelanggaran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kedisiplinan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penyidik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ID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600"/>
              </a:spcAft>
              <a:buFont typeface="+mj-lt"/>
              <a:buAutoNum type="arabicParenR"/>
            </a:pP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Terciptanya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inovasi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pengembangan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diri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dalam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menjalanan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tugas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guna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mendorong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kinerja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penyidik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melalui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disiplin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ID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355394-BABE-6F8A-F5FD-17F0EC155C32}"/>
              </a:ext>
            </a:extLst>
          </p:cNvPr>
          <p:cNvSpPr/>
          <p:nvPr/>
        </p:nvSpPr>
        <p:spPr>
          <a:xfrm>
            <a:off x="11541104" y="6211225"/>
            <a:ext cx="642937" cy="642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F2ACA9-7823-A765-64DB-CFD70BE3548B}"/>
              </a:ext>
            </a:extLst>
          </p:cNvPr>
          <p:cNvSpPr txBox="1"/>
          <p:nvPr/>
        </p:nvSpPr>
        <p:spPr>
          <a:xfrm>
            <a:off x="11656426" y="624465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ID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86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5624B7-48E9-42B3-9ACD-E03B7D726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50EC8A-F3CD-481C-8B94-765AD4888347}"/>
              </a:ext>
            </a:extLst>
          </p:cNvPr>
          <p:cNvSpPr/>
          <p:nvPr/>
        </p:nvSpPr>
        <p:spPr>
          <a:xfrm>
            <a:off x="524557" y="370904"/>
            <a:ext cx="423712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MILESTONE/ 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PENTAHAPAN</a:t>
            </a:r>
            <a:endParaRPr lang="en-US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BBD801-65AD-4B96-A063-0EBCE89C7B17}"/>
              </a:ext>
            </a:extLst>
          </p:cNvPr>
          <p:cNvSpPr/>
          <p:nvPr/>
        </p:nvSpPr>
        <p:spPr>
          <a:xfrm>
            <a:off x="1457325" y="3071812"/>
            <a:ext cx="2914650" cy="32861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300846-4FCF-4663-B585-4ED62A8DCB85}"/>
              </a:ext>
            </a:extLst>
          </p:cNvPr>
          <p:cNvSpPr/>
          <p:nvPr/>
        </p:nvSpPr>
        <p:spPr>
          <a:xfrm>
            <a:off x="4725685" y="2500313"/>
            <a:ext cx="2818115" cy="38576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EB9F6C-D1EA-48F5-916B-0097C61B09AF}"/>
              </a:ext>
            </a:extLst>
          </p:cNvPr>
          <p:cNvSpPr/>
          <p:nvPr/>
        </p:nvSpPr>
        <p:spPr>
          <a:xfrm>
            <a:off x="7955812" y="1600200"/>
            <a:ext cx="2686050" cy="47577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43E050-19E1-452A-9429-C5202BCD7D51}"/>
              </a:ext>
            </a:extLst>
          </p:cNvPr>
          <p:cNvSpPr/>
          <p:nvPr/>
        </p:nvSpPr>
        <p:spPr>
          <a:xfrm>
            <a:off x="2414588" y="2543176"/>
            <a:ext cx="1957387" cy="5286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EE3F14-6AAA-4AFD-98CD-4B042B48E519}"/>
              </a:ext>
            </a:extLst>
          </p:cNvPr>
          <p:cNvSpPr/>
          <p:nvPr/>
        </p:nvSpPr>
        <p:spPr>
          <a:xfrm>
            <a:off x="5586413" y="1971105"/>
            <a:ext cx="1957387" cy="5286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C30533-4215-4237-8603-7F52D7D92132}"/>
              </a:ext>
            </a:extLst>
          </p:cNvPr>
          <p:cNvSpPr/>
          <p:nvPr/>
        </p:nvSpPr>
        <p:spPr>
          <a:xfrm>
            <a:off x="8643938" y="1071563"/>
            <a:ext cx="1957387" cy="5286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02D47C8-F63F-4839-BCA2-4E8CBA78B518}"/>
              </a:ext>
            </a:extLst>
          </p:cNvPr>
          <p:cNvCxnSpPr/>
          <p:nvPr/>
        </p:nvCxnSpPr>
        <p:spPr>
          <a:xfrm>
            <a:off x="4186238" y="2221135"/>
            <a:ext cx="0" cy="23648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BDEC8F-CF0B-4A3A-9395-3C902115D1A1}"/>
              </a:ext>
            </a:extLst>
          </p:cNvPr>
          <p:cNvCxnSpPr/>
          <p:nvPr/>
        </p:nvCxnSpPr>
        <p:spPr>
          <a:xfrm>
            <a:off x="7372352" y="1600200"/>
            <a:ext cx="0" cy="23648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C66EF4C-2778-4B7D-98A6-4D33B49A0D04}"/>
              </a:ext>
            </a:extLst>
          </p:cNvPr>
          <p:cNvCxnSpPr/>
          <p:nvPr/>
        </p:nvCxnSpPr>
        <p:spPr>
          <a:xfrm>
            <a:off x="10487030" y="728091"/>
            <a:ext cx="0" cy="23648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2257F53-77F1-49F4-8EC1-638AFF0E577E}"/>
              </a:ext>
            </a:extLst>
          </p:cNvPr>
          <p:cNvCxnSpPr/>
          <p:nvPr/>
        </p:nvCxnSpPr>
        <p:spPr>
          <a:xfrm flipV="1">
            <a:off x="814388" y="704731"/>
            <a:ext cx="10572750" cy="192909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D6FAF13-5533-4414-AAC8-55DDAEBCF8FF}"/>
              </a:ext>
            </a:extLst>
          </p:cNvPr>
          <p:cNvSpPr/>
          <p:nvPr/>
        </p:nvSpPr>
        <p:spPr>
          <a:xfrm>
            <a:off x="2559180" y="2539419"/>
            <a:ext cx="1596912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1600" b="0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Jangka</a:t>
            </a:r>
            <a:r>
              <a:rPr lang="en-US" sz="1600" b="0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Pendek</a:t>
            </a:r>
            <a:endParaRPr lang="en-US" sz="1600" b="0" cap="none" spc="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400" b="0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Bulan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5D570A-EC21-4599-B997-C5A6706A4DC4}"/>
              </a:ext>
            </a:extLst>
          </p:cNvPr>
          <p:cNvSpPr/>
          <p:nvPr/>
        </p:nvSpPr>
        <p:spPr>
          <a:xfrm>
            <a:off x="5561353" y="1971105"/>
            <a:ext cx="187102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1600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Jangka</a:t>
            </a:r>
            <a:r>
              <a:rPr lang="en-US" sz="16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Menengah</a:t>
            </a:r>
            <a:endParaRPr lang="en-US" sz="16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400" b="0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Bulan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D693CE-E5C9-47DB-9F35-3EDAC70E252F}"/>
              </a:ext>
            </a:extLst>
          </p:cNvPr>
          <p:cNvSpPr/>
          <p:nvPr/>
        </p:nvSpPr>
        <p:spPr>
          <a:xfrm>
            <a:off x="8699902" y="1044267"/>
            <a:ext cx="1838965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b="0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Jangka</a:t>
            </a:r>
            <a:r>
              <a:rPr lang="en-US" b="0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Panjang</a:t>
            </a:r>
          </a:p>
          <a:p>
            <a:pPr algn="r"/>
            <a:r>
              <a:rPr lang="en-US" sz="1600" b="0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Bulan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60C468-A0AA-44B9-8F4C-BBBE75AF56D3}"/>
              </a:ext>
            </a:extLst>
          </p:cNvPr>
          <p:cNvSpPr txBox="1"/>
          <p:nvPr/>
        </p:nvSpPr>
        <p:spPr>
          <a:xfrm>
            <a:off x="1666323" y="3297626"/>
            <a:ext cx="2496654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Membentuk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efektif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Menyusun </a:t>
            </a: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pedoman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coaching dan mentoring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Menyusun </a:t>
            </a: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pedoman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reward and punishment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Melaksanakan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coaching dan mentoring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Pembuatan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Sprint </a:t>
            </a: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Direktur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pemberian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reward and punishment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Melaksanakan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Anev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Monev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94F5ED-0C56-4B46-868F-9593132192D9}"/>
              </a:ext>
            </a:extLst>
          </p:cNvPr>
          <p:cNvSpPr txBox="1"/>
          <p:nvPr/>
        </p:nvSpPr>
        <p:spPr>
          <a:xfrm>
            <a:off x="4934683" y="2733764"/>
            <a:ext cx="2431261" cy="2980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444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Coaching dan mentoring</a:t>
            </a:r>
          </a:p>
          <a:p>
            <a:pPr marL="342900" lvl="0" indent="-342900" defTabSz="444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Sosialisasi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pelatihan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 dan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penggunaan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Aplikasi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EMP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bekerja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serta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penguasaan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aturan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penyidikan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penyidik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 defTabSz="444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pelatihan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penyidik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Polres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jajaran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444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Monitoring dan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Evaluasi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Koord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Biro SDM </a:t>
            </a: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Pembuatan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Draft </a:t>
            </a: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Perkapolda</a:t>
            </a:r>
            <a:endParaRPr lang="en-ID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E2A4217-E76A-4974-A68D-98DF43A137E5}"/>
              </a:ext>
            </a:extLst>
          </p:cNvPr>
          <p:cNvCxnSpPr/>
          <p:nvPr/>
        </p:nvCxnSpPr>
        <p:spPr>
          <a:xfrm flipV="1">
            <a:off x="1114425" y="500063"/>
            <a:ext cx="10401300" cy="2592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714571D-BA39-48EE-8CBC-82DF77A7A6F8}"/>
              </a:ext>
            </a:extLst>
          </p:cNvPr>
          <p:cNvSpPr txBox="1"/>
          <p:nvPr/>
        </p:nvSpPr>
        <p:spPr>
          <a:xfrm>
            <a:off x="8102112" y="1855256"/>
            <a:ext cx="237172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spcAft>
                <a:spcPts val="600"/>
              </a:spcAft>
              <a:buFont typeface="+mj-lt"/>
              <a:buAutoNum type="arabicPeriod"/>
            </a:pPr>
            <a:r>
              <a:rPr lang="en-ID" sz="1300" dirty="0" err="1">
                <a:latin typeface="Arial" panose="020B0604020202020204" pitchFamily="34" charset="0"/>
                <a:cs typeface="Arial" panose="020B0604020202020204" pitchFamily="34" charset="0"/>
              </a:rPr>
              <a:t>Melanjutkan</a:t>
            </a:r>
            <a:r>
              <a:rPr lang="en-ID" sz="1300" dirty="0">
                <a:latin typeface="Arial" panose="020B0604020202020204" pitchFamily="34" charset="0"/>
                <a:cs typeface="Arial" panose="020B0604020202020204" pitchFamily="34" charset="0"/>
              </a:rPr>
              <a:t> Coaching dan mentoring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spcAft>
                <a:spcPts val="600"/>
              </a:spcAft>
              <a:buFont typeface="+mj-lt"/>
              <a:buAutoNum type="arabicPeriod"/>
            </a:pPr>
            <a:r>
              <a:rPr lang="en-ID" sz="1300" dirty="0" err="1">
                <a:latin typeface="Arial" panose="020B0604020202020204" pitchFamily="34" charset="0"/>
                <a:cs typeface="Arial" panose="020B0604020202020204" pitchFamily="34" charset="0"/>
              </a:rPr>
              <a:t>Sosialisasi</a:t>
            </a:r>
            <a:r>
              <a:rPr lang="en-ID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1300" dirty="0" err="1">
                <a:latin typeface="Arial" panose="020B0604020202020204" pitchFamily="34" charset="0"/>
                <a:cs typeface="Arial" panose="020B0604020202020204" pitchFamily="34" charset="0"/>
              </a:rPr>
              <a:t>pelatihan</a:t>
            </a:r>
            <a:r>
              <a:rPr lang="en-ID" sz="1300" dirty="0">
                <a:latin typeface="Arial" panose="020B0604020202020204" pitchFamily="34" charset="0"/>
                <a:cs typeface="Arial" panose="020B0604020202020204" pitchFamily="34" charset="0"/>
              </a:rPr>
              <a:t>, dan </a:t>
            </a:r>
            <a:r>
              <a:rPr lang="en-ID" sz="1300" dirty="0" err="1">
                <a:latin typeface="Arial" panose="020B0604020202020204" pitchFamily="34" charset="0"/>
                <a:cs typeface="Arial" panose="020B0604020202020204" pitchFamily="34" charset="0"/>
              </a:rPr>
              <a:t>implementasi</a:t>
            </a:r>
            <a:r>
              <a:rPr lang="en-ID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300" dirty="0" err="1">
                <a:latin typeface="Arial" panose="020B0604020202020204" pitchFamily="34" charset="0"/>
                <a:cs typeface="Arial" panose="020B0604020202020204" pitchFamily="34" charset="0"/>
              </a:rPr>
              <a:t>Penggunaan</a:t>
            </a:r>
            <a:r>
              <a:rPr lang="en-ID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300" dirty="0" err="1">
                <a:latin typeface="Arial" panose="020B0604020202020204" pitchFamily="34" charset="0"/>
                <a:cs typeface="Arial" panose="020B0604020202020204" pitchFamily="34" charset="0"/>
              </a:rPr>
              <a:t>Aplikasi</a:t>
            </a:r>
            <a:r>
              <a:rPr lang="en-ID" sz="1300" dirty="0">
                <a:latin typeface="Arial" panose="020B0604020202020204" pitchFamily="34" charset="0"/>
                <a:cs typeface="Arial" panose="020B0604020202020204" pitchFamily="34" charset="0"/>
              </a:rPr>
              <a:t> EMP dan </a:t>
            </a:r>
            <a:r>
              <a:rPr lang="en-ID" sz="1300" dirty="0" err="1">
                <a:latin typeface="Arial" panose="020B0604020202020204" pitchFamily="34" charset="0"/>
                <a:cs typeface="Arial" panose="020B0604020202020204" pitchFamily="34" charset="0"/>
              </a:rPr>
              <a:t>penguasaan</a:t>
            </a:r>
            <a:r>
              <a:rPr lang="en-ID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300" dirty="0" err="1">
                <a:latin typeface="Arial" panose="020B0604020202020204" pitchFamily="34" charset="0"/>
                <a:cs typeface="Arial" panose="020B0604020202020204" pitchFamily="34" charset="0"/>
              </a:rPr>
              <a:t>aturan</a:t>
            </a:r>
            <a:r>
              <a:rPr lang="en-ID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300" dirty="0" err="1">
                <a:latin typeface="Arial" panose="020B0604020202020204" pitchFamily="34" charset="0"/>
                <a:cs typeface="Arial" panose="020B0604020202020204" pitchFamily="34" charset="0"/>
              </a:rPr>
              <a:t>penyidikan</a:t>
            </a:r>
            <a:r>
              <a:rPr lang="en-ID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300" dirty="0" err="1"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ID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300" dirty="0" err="1">
                <a:latin typeface="Arial" panose="020B0604020202020204" pitchFamily="34" charset="0"/>
                <a:cs typeface="Arial" panose="020B0604020202020204" pitchFamily="34" charset="0"/>
              </a:rPr>
              <a:t>penyidik</a:t>
            </a:r>
            <a:r>
              <a:rPr lang="en-ID" sz="1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8600" lvl="0" indent="-228600">
              <a:spcAft>
                <a:spcPts val="600"/>
              </a:spcAft>
              <a:buFont typeface="+mj-lt"/>
              <a:buAutoNum type="arabicPeriod"/>
            </a:pPr>
            <a:r>
              <a:rPr lang="en-ID" sz="1300" dirty="0" err="1"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ID" sz="1300" dirty="0">
                <a:latin typeface="Arial" panose="020B0604020202020204" pitchFamily="34" charset="0"/>
                <a:cs typeface="Arial" panose="020B0604020202020204" pitchFamily="34" charset="0"/>
              </a:rPr>
              <a:t> Monitoring dan </a:t>
            </a:r>
            <a:r>
              <a:rPr lang="en-ID" sz="1300" dirty="0" err="1">
                <a:latin typeface="Arial" panose="020B0604020202020204" pitchFamily="34" charset="0"/>
                <a:cs typeface="Arial" panose="020B0604020202020204" pitchFamily="34" charset="0"/>
              </a:rPr>
              <a:t>Evaluasi</a:t>
            </a:r>
            <a:r>
              <a:rPr lang="en-ID" sz="13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228600" lvl="0" indent="-228600">
              <a:spcAft>
                <a:spcPts val="600"/>
              </a:spcAft>
              <a:buFont typeface="+mj-lt"/>
              <a:buAutoNum type="arabicPeriod"/>
            </a:pPr>
            <a:r>
              <a:rPr lang="en-ID" sz="1300" dirty="0" err="1">
                <a:latin typeface="Arial" panose="020B0604020202020204" pitchFamily="34" charset="0"/>
                <a:cs typeface="Arial" panose="020B0604020202020204" pitchFamily="34" charset="0"/>
              </a:rPr>
              <a:t>Melanjutkan</a:t>
            </a:r>
            <a:r>
              <a:rPr lang="en-ID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300" dirty="0" err="1">
                <a:latin typeface="Arial" panose="020B0604020202020204" pitchFamily="34" charset="0"/>
                <a:cs typeface="Arial" panose="020B0604020202020204" pitchFamily="34" charset="0"/>
              </a:rPr>
              <a:t>Pemberian</a:t>
            </a:r>
            <a:r>
              <a:rPr lang="en-ID" sz="1300" dirty="0">
                <a:latin typeface="Arial" panose="020B0604020202020204" pitchFamily="34" charset="0"/>
                <a:cs typeface="Arial" panose="020B0604020202020204" pitchFamily="34" charset="0"/>
              </a:rPr>
              <a:t> reward and </a:t>
            </a:r>
            <a:r>
              <a:rPr lang="en-ID" sz="1300" dirty="0" err="1">
                <a:latin typeface="Arial" panose="020B0604020202020204" pitchFamily="34" charset="0"/>
                <a:cs typeface="Arial" panose="020B0604020202020204" pitchFamily="34" charset="0"/>
              </a:rPr>
              <a:t>punishmen</a:t>
            </a:r>
            <a:endParaRPr lang="en-ID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spcAft>
                <a:spcPts val="600"/>
              </a:spcAft>
              <a:buFont typeface="+mj-lt"/>
              <a:buAutoNum type="arabicPeriod"/>
            </a:pPr>
            <a:r>
              <a:rPr lang="en-ID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300" dirty="0" err="1">
                <a:latin typeface="Arial" panose="020B0604020202020204" pitchFamily="34" charset="0"/>
                <a:cs typeface="Arial" panose="020B0604020202020204" pitchFamily="34" charset="0"/>
              </a:rPr>
              <a:t>Finalisasi</a:t>
            </a:r>
            <a:r>
              <a:rPr lang="en-ID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300" dirty="0" err="1">
                <a:latin typeface="Arial" panose="020B0604020202020204" pitchFamily="34" charset="0"/>
                <a:cs typeface="Arial" panose="020B0604020202020204" pitchFamily="34" charset="0"/>
              </a:rPr>
              <a:t>Perkapolda</a:t>
            </a:r>
            <a:r>
              <a:rPr lang="en-ID" sz="1300" dirty="0">
                <a:latin typeface="Arial" panose="020B0604020202020204" pitchFamily="34" charset="0"/>
                <a:cs typeface="Arial" panose="020B0604020202020204" pitchFamily="34" charset="0"/>
              </a:rPr>
              <a:t> oleh Biro SDM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437514-B56D-4BD8-894C-3A7AD60187F7}"/>
              </a:ext>
            </a:extLst>
          </p:cNvPr>
          <p:cNvSpPr txBox="1"/>
          <p:nvPr/>
        </p:nvSpPr>
        <p:spPr>
          <a:xfrm>
            <a:off x="524487" y="814012"/>
            <a:ext cx="4269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Implementasi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Proyek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Perubahan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tahap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jangka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pendek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sesuai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milestone dan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di breakdown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beberapa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pelaksanaan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kegiatan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D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6CF3E9F-2772-4DBB-8EA8-BDB9E91024EF}"/>
              </a:ext>
            </a:extLst>
          </p:cNvPr>
          <p:cNvSpPr/>
          <p:nvPr/>
        </p:nvSpPr>
        <p:spPr>
          <a:xfrm>
            <a:off x="9315450" y="5400675"/>
            <a:ext cx="2876550" cy="571500"/>
          </a:xfrm>
          <a:prstGeom prst="rect">
            <a:avLst/>
          </a:prstGeom>
          <a:solidFill>
            <a:srgbClr val="6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BC65421-6CA3-4D23-9BD3-196C43617931}"/>
              </a:ext>
            </a:extLst>
          </p:cNvPr>
          <p:cNvSpPr/>
          <p:nvPr/>
        </p:nvSpPr>
        <p:spPr>
          <a:xfrm>
            <a:off x="9409524" y="5501759"/>
            <a:ext cx="246933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PKN II A. XXXI TH. 2024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11E4B9-84C8-470C-965F-2FDE7615B2C4}"/>
              </a:ext>
            </a:extLst>
          </p:cNvPr>
          <p:cNvSpPr/>
          <p:nvPr/>
        </p:nvSpPr>
        <p:spPr>
          <a:xfrm>
            <a:off x="11541104" y="6211225"/>
            <a:ext cx="642937" cy="642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18D56F-4064-4F1A-B0B5-1DCF2965B946}"/>
              </a:ext>
            </a:extLst>
          </p:cNvPr>
          <p:cNvSpPr txBox="1"/>
          <p:nvPr/>
        </p:nvSpPr>
        <p:spPr>
          <a:xfrm>
            <a:off x="11656426" y="624465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ID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659977-ABDA-269F-B48E-26B2B9B24582}"/>
              </a:ext>
            </a:extLst>
          </p:cNvPr>
          <p:cNvSpPr txBox="1"/>
          <p:nvPr/>
        </p:nvSpPr>
        <p:spPr>
          <a:xfrm>
            <a:off x="1838165" y="2298787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ID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F5B396-4A11-3B1D-88B4-09081100527A}"/>
              </a:ext>
            </a:extLst>
          </p:cNvPr>
          <p:cNvSpPr txBox="1"/>
          <p:nvPr/>
        </p:nvSpPr>
        <p:spPr>
          <a:xfrm>
            <a:off x="4961884" y="1757931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ID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1D4EEE-F424-6D5C-1855-086B0D596BCE}"/>
              </a:ext>
            </a:extLst>
          </p:cNvPr>
          <p:cNvSpPr txBox="1"/>
          <p:nvPr/>
        </p:nvSpPr>
        <p:spPr>
          <a:xfrm>
            <a:off x="8089978" y="848993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ID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605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96E98C-A060-4EDF-8B7A-3EBE433BB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6A53CD-7E74-4D8B-9AD0-59E113138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974" y="397125"/>
            <a:ext cx="7488051" cy="60637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4BF2F8-7E00-4938-AA4B-C574CB07D6FC}"/>
              </a:ext>
            </a:extLst>
          </p:cNvPr>
          <p:cNvCxnSpPr/>
          <p:nvPr/>
        </p:nvCxnSpPr>
        <p:spPr>
          <a:xfrm>
            <a:off x="728663" y="0"/>
            <a:ext cx="0" cy="3286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FBAD69-0ECF-4FB7-B196-82DB9801D961}"/>
              </a:ext>
            </a:extLst>
          </p:cNvPr>
          <p:cNvCxnSpPr/>
          <p:nvPr/>
        </p:nvCxnSpPr>
        <p:spPr>
          <a:xfrm>
            <a:off x="11415713" y="3571875"/>
            <a:ext cx="0" cy="3286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359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6A7D5A-A06F-4D2C-A830-02DA32953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4A86B2-250B-492D-AE99-1BB46DBE853A}"/>
              </a:ext>
            </a:extLst>
          </p:cNvPr>
          <p:cNvCxnSpPr/>
          <p:nvPr/>
        </p:nvCxnSpPr>
        <p:spPr>
          <a:xfrm>
            <a:off x="3714749" y="1158443"/>
            <a:ext cx="4857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560F3AF2-B4CD-4F5F-915F-8C9531D9E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448888"/>
              </p:ext>
            </p:extLst>
          </p:nvPr>
        </p:nvGraphicFramePr>
        <p:xfrm>
          <a:off x="972152" y="1733044"/>
          <a:ext cx="10342941" cy="378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5063">
                  <a:extLst>
                    <a:ext uri="{9D8B030D-6E8A-4147-A177-3AD203B41FA5}">
                      <a16:colId xmlns:a16="http://schemas.microsoft.com/office/drawing/2014/main" val="3740197104"/>
                    </a:ext>
                  </a:extLst>
                </a:gridCol>
                <a:gridCol w="3500438">
                  <a:extLst>
                    <a:ext uri="{9D8B030D-6E8A-4147-A177-3AD203B41FA5}">
                      <a16:colId xmlns:a16="http://schemas.microsoft.com/office/drawing/2014/main" val="955654612"/>
                    </a:ext>
                  </a:extLst>
                </a:gridCol>
                <a:gridCol w="3357562">
                  <a:extLst>
                    <a:ext uri="{9D8B030D-6E8A-4147-A177-3AD203B41FA5}">
                      <a16:colId xmlns:a16="http://schemas.microsoft.com/office/drawing/2014/main" val="228855311"/>
                    </a:ext>
                  </a:extLst>
                </a:gridCol>
                <a:gridCol w="2789878">
                  <a:extLst>
                    <a:ext uri="{9D8B030D-6E8A-4147-A177-3AD203B41FA5}">
                      <a16:colId xmlns:a16="http://schemas.microsoft.com/office/drawing/2014/main" val="2662009456"/>
                    </a:ext>
                  </a:extLst>
                </a:gridCol>
              </a:tblGrid>
              <a:tr h="35871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ID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TEROBOSAN INOVATIF</a:t>
                      </a:r>
                      <a:endParaRPr lang="en-ID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OUTPUT</a:t>
                      </a:r>
                      <a:endParaRPr lang="en-ID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KETERANGAN</a:t>
                      </a:r>
                      <a:endParaRPr lang="en-ID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22754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ID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en-GB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Membentuk</a:t>
                      </a: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efektif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Sprint Tim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Efektif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Terlaksana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tepat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waktu</a:t>
                      </a:r>
                      <a:endParaRPr lang="en-ID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70939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ID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Menyusun </a:t>
                      </a:r>
                      <a:r>
                        <a:rPr lang="en-GB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pedoman</a:t>
                      </a: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coaching dan mentoring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E-Book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Pedoman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Coaching and Mentoring</a:t>
                      </a:r>
                      <a:endParaRPr lang="en-ID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Terlaksana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tepat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waktu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27569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ID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Menyusun </a:t>
                      </a:r>
                      <a:r>
                        <a:rPr lang="en-GB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pedoman</a:t>
                      </a: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reward and punishment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E-Book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Pedoman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Reward and Punishment</a:t>
                      </a:r>
                      <a:endParaRPr lang="en-ID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Terlaksana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tepat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waktu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63959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ID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Melaksanakan</a:t>
                      </a: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coaching dan mentoring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Implementasi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Kegiatan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Coaching dan Mentoring</a:t>
                      </a:r>
                      <a:endParaRPr lang="en-ID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Terlaksana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tepat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waktu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52775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ID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Pengajuan</a:t>
                      </a: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Surat </a:t>
                      </a:r>
                      <a:r>
                        <a:rPr lang="en-GB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Usulan</a:t>
                      </a: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Penerima</a:t>
                      </a:r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Reward and Punishment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Dokumen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Sprint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Dirreskrimsus</a:t>
                      </a:r>
                      <a:endParaRPr lang="en-ID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Terlaksana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tepat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waktu</a:t>
                      </a:r>
                      <a:endParaRPr lang="en-ID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12980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FFA3436-59CD-48F2-B5B2-301D7A83E5FF}"/>
              </a:ext>
            </a:extLst>
          </p:cNvPr>
          <p:cNvSpPr/>
          <p:nvPr/>
        </p:nvSpPr>
        <p:spPr>
          <a:xfrm>
            <a:off x="4167346" y="742945"/>
            <a:ext cx="39525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CAPAIAN IMPLEMENTASI</a:t>
            </a:r>
          </a:p>
          <a:p>
            <a:pPr algn="ctr"/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PROYEK PERUBAHAN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0BC36D-5170-40B8-ADE7-F311B174D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9" y="171252"/>
            <a:ext cx="2728912" cy="1149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846B99-7749-4290-8A73-8490C97FD1B3}"/>
              </a:ext>
            </a:extLst>
          </p:cNvPr>
          <p:cNvSpPr txBox="1"/>
          <p:nvPr/>
        </p:nvSpPr>
        <p:spPr>
          <a:xfrm>
            <a:off x="472741" y="6093405"/>
            <a:ext cx="11341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Implementasi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Proyek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Perubahan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Milestone </a:t>
            </a:r>
            <a:r>
              <a:rPr lang="en-US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Jangka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Pendek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sejak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tanggal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September </a:t>
            </a:r>
            <a:r>
              <a:rPr lang="en-US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hingga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November 2024</a:t>
            </a:r>
            <a:endParaRPr lang="en-ID" sz="16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F6DAAB-8645-8CD4-7708-784233E17ACD}"/>
              </a:ext>
            </a:extLst>
          </p:cNvPr>
          <p:cNvSpPr/>
          <p:nvPr/>
        </p:nvSpPr>
        <p:spPr>
          <a:xfrm>
            <a:off x="11541104" y="6211225"/>
            <a:ext cx="642937" cy="642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44CF2D-4E92-E173-1DB3-D0D4FBD67A05}"/>
              </a:ext>
            </a:extLst>
          </p:cNvPr>
          <p:cNvSpPr txBox="1"/>
          <p:nvPr/>
        </p:nvSpPr>
        <p:spPr>
          <a:xfrm>
            <a:off x="11656426" y="624465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ID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668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9C011-D290-47D8-AE6B-0F98A6ACE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6BBAB3-01C7-4E70-998A-ADB7572B2D37}"/>
              </a:ext>
            </a:extLst>
          </p:cNvPr>
          <p:cNvSpPr/>
          <p:nvPr/>
        </p:nvSpPr>
        <p:spPr>
          <a:xfrm>
            <a:off x="467405" y="356616"/>
            <a:ext cx="350769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MEMBENTUK TIM EFEKTIF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7EDEB7-B2E5-41B7-9EE8-9E8D79ACDBA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7"/>
          <a:stretch/>
        </p:blipFill>
        <p:spPr bwMode="auto">
          <a:xfrm>
            <a:off x="567420" y="859693"/>
            <a:ext cx="3739877" cy="29476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A0FCC3-C1D7-48D1-B8A9-E7485AECB38F}"/>
              </a:ext>
            </a:extLst>
          </p:cNvPr>
          <p:cNvCxnSpPr/>
          <p:nvPr/>
        </p:nvCxnSpPr>
        <p:spPr>
          <a:xfrm>
            <a:off x="742948" y="3429000"/>
            <a:ext cx="0" cy="1657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B079540-601C-4020-A5DC-8AB3D7CF7FFE}"/>
              </a:ext>
            </a:extLst>
          </p:cNvPr>
          <p:cNvSpPr/>
          <p:nvPr/>
        </p:nvSpPr>
        <p:spPr>
          <a:xfrm>
            <a:off x="799612" y="3850227"/>
            <a:ext cx="242669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6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KONSULTASI MENTOR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DB7D44-DF51-4B90-8C1C-6C581FA7C9D4}"/>
              </a:ext>
            </a:extLst>
          </p:cNvPr>
          <p:cNvSpPr txBox="1"/>
          <p:nvPr/>
        </p:nvSpPr>
        <p:spPr>
          <a:xfrm>
            <a:off x="799611" y="4188781"/>
            <a:ext cx="35076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Sebagai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langkah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awal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dalam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pelaksanaan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proyek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perubahan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ID" sz="1400" dirty="0">
                <a:latin typeface="Arial" panose="020B0604020202020204" pitchFamily="34" charset="0"/>
                <a:ea typeface="Calibri" panose="020F0502020204030204" pitchFamily="34" charset="0"/>
              </a:rPr>
              <a:t>reformer </a:t>
            </a:r>
            <a:r>
              <a:rPr lang="en-ID" sz="1400" dirty="0" err="1">
                <a:latin typeface="Arial" panose="020B0604020202020204" pitchFamily="34" charset="0"/>
                <a:ea typeface="Calibri" panose="020F0502020204030204" pitchFamily="34" charset="0"/>
              </a:rPr>
              <a:t>melakukan</a:t>
            </a:r>
            <a:r>
              <a:rPr lang="en-ID" sz="14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konsultasi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mentor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Kombespol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Benny Remus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Hutajulu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S.I.K., M.H., yang juga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merupakan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Direktur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Ditreskrimsus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Polda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NTT.</a:t>
            </a:r>
          </a:p>
          <a:p>
            <a:endParaRPr lang="en-ID" sz="1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Mentor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memberikan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dukungan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langsung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sekaligus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membantu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Project Leader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dalam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Menyusun personalia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tim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efektif</a:t>
            </a:r>
            <a:endParaRPr lang="en-ID" sz="14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6BD6E9-C2CE-4A2A-A737-6FA55F476DB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 b="19509"/>
          <a:stretch/>
        </p:blipFill>
        <p:spPr bwMode="auto">
          <a:xfrm>
            <a:off x="4410075" y="859693"/>
            <a:ext cx="4451200" cy="214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53C7D8-A0D0-43BF-BC50-743666E6FD59}"/>
              </a:ext>
            </a:extLst>
          </p:cNvPr>
          <p:cNvCxnSpPr>
            <a:cxnSpLocks/>
          </p:cNvCxnSpPr>
          <p:nvPr/>
        </p:nvCxnSpPr>
        <p:spPr>
          <a:xfrm>
            <a:off x="8272463" y="1128713"/>
            <a:ext cx="34147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37E9210-3C26-4BA9-B51C-DC83D4029073}"/>
              </a:ext>
            </a:extLst>
          </p:cNvPr>
          <p:cNvSpPr/>
          <p:nvPr/>
        </p:nvSpPr>
        <p:spPr>
          <a:xfrm>
            <a:off x="8964054" y="1222040"/>
            <a:ext cx="258756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6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TTD SPRIN TIM EFEKTIF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CFA891-9D53-4141-902C-3FFB9F98683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3142615"/>
            <a:ext cx="2019297" cy="28559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8EE074A-F3FC-44F3-9D8A-4B804213202C}"/>
              </a:ext>
            </a:extLst>
          </p:cNvPr>
          <p:cNvSpPr/>
          <p:nvPr/>
        </p:nvSpPr>
        <p:spPr>
          <a:xfrm>
            <a:off x="7115175" y="3312259"/>
            <a:ext cx="4700585" cy="25350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1AD628-212C-4E25-890B-564DA0442C9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149" y="3142615"/>
            <a:ext cx="2019473" cy="28559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5D0115-7D91-4FD7-ADFB-88BADC3BA634}"/>
              </a:ext>
            </a:extLst>
          </p:cNvPr>
          <p:cNvSpPr txBox="1"/>
          <p:nvPr/>
        </p:nvSpPr>
        <p:spPr>
          <a:xfrm>
            <a:off x="8696288" y="3434986"/>
            <a:ext cx="319091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Sprin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tim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efektif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ditandatangani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oleh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Dirreskrimsus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Polda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NTT pada 2 September 2024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dengan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nomor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surat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Sprin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/180/IX/KEP./2024/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Ditreskrimsus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kemudian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karena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adanya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anggota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tim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yang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dimutasi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terjadi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perubahan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susunan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personal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tim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efektif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diterbitkan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Sprin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Tim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Efektif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dengan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nomor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surat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Sprin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/209/X/KEP/2024/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Ditreskrimsus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pada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tanggal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4 </a:t>
            </a:r>
            <a:r>
              <a:rPr lang="en-ID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Oktober</a:t>
            </a:r>
            <a:r>
              <a:rPr lang="en-ID" sz="13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2024.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E7278D-AE0E-4245-9640-500A5C716D74}"/>
              </a:ext>
            </a:extLst>
          </p:cNvPr>
          <p:cNvSpPr txBox="1"/>
          <p:nvPr/>
        </p:nvSpPr>
        <p:spPr>
          <a:xfrm>
            <a:off x="8986219" y="1540234"/>
            <a:ext cx="28152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Sprin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tim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efektif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ditanda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tangani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oleh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Kombespol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Benny Remus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Hutajulu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S.I.K., M.H.,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selaku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Direktur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Ditreskrimsus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Polda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NTT.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465BE1-44FC-4179-BF30-C06E349BFA2A}"/>
              </a:ext>
            </a:extLst>
          </p:cNvPr>
          <p:cNvSpPr/>
          <p:nvPr/>
        </p:nvSpPr>
        <p:spPr>
          <a:xfrm>
            <a:off x="11541104" y="6211225"/>
            <a:ext cx="642937" cy="642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5CE1AB0-286F-4C8C-A12D-0CAD2F75EB1F}"/>
              </a:ext>
            </a:extLst>
          </p:cNvPr>
          <p:cNvSpPr/>
          <p:nvPr/>
        </p:nvSpPr>
        <p:spPr>
          <a:xfrm>
            <a:off x="4086225" y="1714500"/>
            <a:ext cx="568713" cy="568713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E085E39B-0EB3-4A6C-A693-D963741E5FF3}"/>
              </a:ext>
            </a:extLst>
          </p:cNvPr>
          <p:cNvSpPr/>
          <p:nvPr/>
        </p:nvSpPr>
        <p:spPr>
          <a:xfrm rot="5400000">
            <a:off x="6207488" y="2767842"/>
            <a:ext cx="568713" cy="568713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58D41B-8321-4731-876E-B131D0AF4434}"/>
              </a:ext>
            </a:extLst>
          </p:cNvPr>
          <p:cNvSpPr txBox="1"/>
          <p:nvPr/>
        </p:nvSpPr>
        <p:spPr>
          <a:xfrm>
            <a:off x="11656426" y="624465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ID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D33879-73DB-35A4-FEF3-EBE16CBF4B23}"/>
              </a:ext>
            </a:extLst>
          </p:cNvPr>
          <p:cNvSpPr txBox="1"/>
          <p:nvPr/>
        </p:nvSpPr>
        <p:spPr>
          <a:xfrm>
            <a:off x="4185278" y="6074887"/>
            <a:ext cx="7101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badi" panose="020B0604020104020204" pitchFamily="34" charset="0"/>
              </a:rPr>
              <a:t>Link evidence: </a:t>
            </a:r>
            <a:r>
              <a:rPr lang="en-ID" sz="1400" dirty="0">
                <a:hlinkClick r:id="rId7"/>
              </a:rPr>
              <a:t>1. </a:t>
            </a:r>
            <a:r>
              <a:rPr lang="en-ID" sz="1400" dirty="0" err="1">
                <a:hlinkClick r:id="rId7"/>
              </a:rPr>
              <a:t>Konsultasi</a:t>
            </a:r>
            <a:r>
              <a:rPr lang="en-ID" sz="1400" dirty="0">
                <a:hlinkClick r:id="rId7"/>
              </a:rPr>
              <a:t> Mentor - Google Drive</a:t>
            </a:r>
            <a:r>
              <a:rPr lang="en-US" sz="1400" dirty="0">
                <a:latin typeface="Abadi" panose="020B0604020104020204" pitchFamily="34" charset="0"/>
              </a:rPr>
              <a:t> &amp; </a:t>
            </a:r>
            <a:r>
              <a:rPr lang="en-ID" sz="1400" dirty="0">
                <a:hlinkClick r:id="rId8"/>
              </a:rPr>
              <a:t>a. </a:t>
            </a:r>
            <a:r>
              <a:rPr lang="en-ID" sz="1400" dirty="0" err="1">
                <a:hlinkClick r:id="rId8"/>
              </a:rPr>
              <a:t>Penandatanganan</a:t>
            </a:r>
            <a:r>
              <a:rPr lang="en-ID" sz="1400" dirty="0">
                <a:hlinkClick r:id="rId8"/>
              </a:rPr>
              <a:t> </a:t>
            </a:r>
            <a:r>
              <a:rPr lang="en-ID" sz="1400" dirty="0" err="1">
                <a:hlinkClick r:id="rId8"/>
              </a:rPr>
              <a:t>Sprin</a:t>
            </a:r>
            <a:r>
              <a:rPr lang="en-ID" sz="1400" dirty="0">
                <a:hlinkClick r:id="rId8"/>
              </a:rPr>
              <a:t> Tim </a:t>
            </a:r>
            <a:r>
              <a:rPr lang="en-ID" sz="1400" dirty="0" err="1">
                <a:hlinkClick r:id="rId8"/>
              </a:rPr>
              <a:t>Efektif</a:t>
            </a:r>
            <a:r>
              <a:rPr lang="en-ID" sz="1400" dirty="0">
                <a:hlinkClick r:id="rId8"/>
              </a:rPr>
              <a:t> - Google Drive</a:t>
            </a:r>
            <a:endParaRPr lang="en-ID" sz="1400" dirty="0">
              <a:latin typeface="Abadi" panose="020B06040201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B8DB1D-94ED-4756-9FB8-97C76129C131}"/>
              </a:ext>
            </a:extLst>
          </p:cNvPr>
          <p:cNvSpPr txBox="1"/>
          <p:nvPr/>
        </p:nvSpPr>
        <p:spPr>
          <a:xfrm>
            <a:off x="5238364" y="5658720"/>
            <a:ext cx="2587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n-ID" sz="1200" i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Dokumen</a:t>
            </a:r>
            <a:r>
              <a:rPr lang="en-ID" sz="12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 Sprint Tim </a:t>
            </a:r>
            <a:r>
              <a:rPr lang="en-ID" sz="1200" i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Efektif</a:t>
            </a:r>
            <a:r>
              <a:rPr lang="en-ID" sz="12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1847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3DC9B2-078B-40ED-A59F-A6EAB5775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516EAE-BD85-4DA6-9DC2-B5BBBD5214E3}"/>
              </a:ext>
            </a:extLst>
          </p:cNvPr>
          <p:cNvSpPr/>
          <p:nvPr/>
        </p:nvSpPr>
        <p:spPr>
          <a:xfrm>
            <a:off x="467405" y="356616"/>
            <a:ext cx="26857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RAPAT TIM EFEKTIF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9075EA-2090-46C2-B891-79B02253EBE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" y="862010"/>
            <a:ext cx="4146608" cy="256699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278934-30E0-4BD7-9908-E8814F681624}"/>
              </a:ext>
            </a:extLst>
          </p:cNvPr>
          <p:cNvCxnSpPr/>
          <p:nvPr/>
        </p:nvCxnSpPr>
        <p:spPr>
          <a:xfrm>
            <a:off x="742948" y="2843213"/>
            <a:ext cx="0" cy="1657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547F442-B860-42FD-8412-989B8F9AC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54" y="862008"/>
            <a:ext cx="3471350" cy="2452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A95F6F-601A-4AB2-AE55-92742403724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907" y="862009"/>
            <a:ext cx="3468924" cy="49101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D1DB0B-D837-43CD-8005-28A149F5010F}"/>
              </a:ext>
            </a:extLst>
          </p:cNvPr>
          <p:cNvSpPr txBox="1"/>
          <p:nvPr/>
        </p:nvSpPr>
        <p:spPr>
          <a:xfrm>
            <a:off x="874073" y="3536844"/>
            <a:ext cx="3468923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Rapat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tim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efektif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dilaksanakan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pada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hari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Kamis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5 September 2024, di Ruang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Rapat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Ditreskrimsus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Polda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NTT. </a:t>
            </a:r>
          </a:p>
          <a:p>
            <a:pPr>
              <a:spcAft>
                <a:spcPts val="600"/>
              </a:spcAft>
            </a:pP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Rapat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tersebut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dihadiri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oleh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seluruh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anggota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tim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efektif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dan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menghasilkan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sejumlah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kesepakatan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penting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  <a:p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Salah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satu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poin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utama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adalah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seluruh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tim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efektif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mendapatkan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pemahaman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yang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sama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terkait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gagasan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proper dan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siap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bekerja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di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bawah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komando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project leader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untuk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mencapai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keberhasilan</a:t>
            </a:r>
            <a:r>
              <a:rPr lang="en-ID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Proper</a:t>
            </a:r>
            <a:endParaRPr lang="en-ID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BDB996-01F4-45E3-A5DE-145F25E7D005}"/>
              </a:ext>
            </a:extLst>
          </p:cNvPr>
          <p:cNvSpPr txBox="1"/>
          <p:nvPr/>
        </p:nvSpPr>
        <p:spPr>
          <a:xfrm>
            <a:off x="5261437" y="5880318"/>
            <a:ext cx="2587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n-ID" sz="1200" i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Notulen</a:t>
            </a:r>
            <a:r>
              <a:rPr lang="en-ID" sz="12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200" i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Rapat</a:t>
            </a:r>
            <a:r>
              <a:rPr lang="en-ID" sz="12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 Tim </a:t>
            </a:r>
            <a:r>
              <a:rPr lang="en-ID" sz="1200" i="1" dirty="0" err="1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Efektif</a:t>
            </a:r>
            <a:r>
              <a:rPr lang="en-ID" sz="1200" i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D9BB0AEE-DD76-42A0-B2E8-8B7DE01CA725}"/>
              </a:ext>
            </a:extLst>
          </p:cNvPr>
          <p:cNvSpPr/>
          <p:nvPr/>
        </p:nvSpPr>
        <p:spPr>
          <a:xfrm>
            <a:off x="4585550" y="1803996"/>
            <a:ext cx="568713" cy="568713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75D132-FC9E-44C6-B340-F64A9166FD8F}"/>
              </a:ext>
            </a:extLst>
          </p:cNvPr>
          <p:cNvSpPr txBox="1"/>
          <p:nvPr/>
        </p:nvSpPr>
        <p:spPr>
          <a:xfrm>
            <a:off x="8530955" y="3605781"/>
            <a:ext cx="291809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rapat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juga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menghasilkan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susunan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workplan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rencana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kerja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 yang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disusun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secara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prioritas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sesuai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dengan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tahapan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target yang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diharapkan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dalam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proyek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perubahan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Rencana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kerja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menjadi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acuan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dan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alat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kontrol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bagi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Project Leader dan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tim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efektif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dalam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melaksanakan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proyek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perubahan</a:t>
            </a:r>
            <a:r>
              <a:rPr lang="en-ID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en-ID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9326B7-99DA-49E4-9742-A573A5B3005C}"/>
              </a:ext>
            </a:extLst>
          </p:cNvPr>
          <p:cNvCxnSpPr/>
          <p:nvPr/>
        </p:nvCxnSpPr>
        <p:spPr>
          <a:xfrm>
            <a:off x="8049035" y="3571878"/>
            <a:ext cx="31380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201ED7E-45FC-4EFB-A11B-83B02E4C4232}"/>
              </a:ext>
            </a:extLst>
          </p:cNvPr>
          <p:cNvSpPr txBox="1"/>
          <p:nvPr/>
        </p:nvSpPr>
        <p:spPr>
          <a:xfrm>
            <a:off x="8842526" y="3134668"/>
            <a:ext cx="2587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2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(Daftar </a:t>
            </a:r>
            <a:r>
              <a:rPr lang="en-ID" sz="1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Hadir</a:t>
            </a:r>
            <a:r>
              <a:rPr lang="en-ID" sz="12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ID" sz="1200" i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Rrapat</a:t>
            </a:r>
            <a:r>
              <a:rPr lang="en-ID" sz="1200" i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433691-B2AC-4B86-A0BD-AEF28207D1BC}"/>
              </a:ext>
            </a:extLst>
          </p:cNvPr>
          <p:cNvSpPr/>
          <p:nvPr/>
        </p:nvSpPr>
        <p:spPr>
          <a:xfrm>
            <a:off x="11541104" y="6211225"/>
            <a:ext cx="642937" cy="642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2057A1-E6FD-431C-969E-A23AC903A02B}"/>
              </a:ext>
            </a:extLst>
          </p:cNvPr>
          <p:cNvSpPr txBox="1"/>
          <p:nvPr/>
        </p:nvSpPr>
        <p:spPr>
          <a:xfrm>
            <a:off x="11656426" y="624465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ID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F76481-BC2A-19D7-698E-3A04A4634DB4}"/>
              </a:ext>
            </a:extLst>
          </p:cNvPr>
          <p:cNvSpPr txBox="1"/>
          <p:nvPr/>
        </p:nvSpPr>
        <p:spPr>
          <a:xfrm>
            <a:off x="870579" y="6232055"/>
            <a:ext cx="7101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badi" panose="020B0604020104020204" pitchFamily="34" charset="0"/>
              </a:rPr>
              <a:t>Link evidence: </a:t>
            </a:r>
            <a:r>
              <a:rPr lang="en-ID" sz="1400" dirty="0">
                <a:hlinkClick r:id="rId6"/>
              </a:rPr>
              <a:t>b. </a:t>
            </a:r>
            <a:r>
              <a:rPr lang="en-ID" sz="1400" dirty="0" err="1">
                <a:hlinkClick r:id="rId6"/>
              </a:rPr>
              <a:t>Pelaksanaan</a:t>
            </a:r>
            <a:r>
              <a:rPr lang="en-ID" sz="1400" dirty="0">
                <a:hlinkClick r:id="rId6"/>
              </a:rPr>
              <a:t> </a:t>
            </a:r>
            <a:r>
              <a:rPr lang="en-ID" sz="1400" dirty="0" err="1">
                <a:hlinkClick r:id="rId6"/>
              </a:rPr>
              <a:t>Rapat</a:t>
            </a:r>
            <a:r>
              <a:rPr lang="en-ID" sz="1400" dirty="0">
                <a:hlinkClick r:id="rId6"/>
              </a:rPr>
              <a:t> Tim </a:t>
            </a:r>
            <a:r>
              <a:rPr lang="en-ID" sz="1400" dirty="0" err="1">
                <a:hlinkClick r:id="rId6"/>
              </a:rPr>
              <a:t>Efektif</a:t>
            </a:r>
            <a:r>
              <a:rPr lang="en-ID" sz="1400" dirty="0">
                <a:hlinkClick r:id="rId6"/>
              </a:rPr>
              <a:t> - Google Drive</a:t>
            </a:r>
            <a:endParaRPr lang="en-ID" sz="14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149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3176</TotalTime>
  <Words>2916</Words>
  <Application>Microsoft Office PowerPoint</Application>
  <PresentationFormat>Widescreen</PresentationFormat>
  <Paragraphs>316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Abadi</vt:lpstr>
      <vt:lpstr>Alata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zumrotin zumrotin</cp:lastModifiedBy>
  <cp:revision>94</cp:revision>
  <dcterms:created xsi:type="dcterms:W3CDTF">2024-11-13T01:39:14Z</dcterms:created>
  <dcterms:modified xsi:type="dcterms:W3CDTF">2024-12-02T10:29:46Z</dcterms:modified>
</cp:coreProperties>
</file>